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96" r:id="rId3"/>
    <p:sldId id="298" r:id="rId4"/>
    <p:sldId id="299" r:id="rId5"/>
    <p:sldId id="300" r:id="rId6"/>
    <p:sldId id="301" r:id="rId7"/>
    <p:sldId id="302" r:id="rId8"/>
    <p:sldId id="319" r:id="rId9"/>
    <p:sldId id="305" r:id="rId10"/>
    <p:sldId id="306" r:id="rId11"/>
    <p:sldId id="321" r:id="rId12"/>
    <p:sldId id="308" r:id="rId13"/>
    <p:sldId id="311" r:id="rId14"/>
    <p:sldId id="315" r:id="rId15"/>
    <p:sldId id="316" r:id="rId16"/>
    <p:sldId id="310" r:id="rId17"/>
    <p:sldId id="309" r:id="rId18"/>
    <p:sldId id="325" r:id="rId19"/>
    <p:sldId id="317" r:id="rId20"/>
    <p:sldId id="313" r:id="rId21"/>
    <p:sldId id="318" r:id="rId22"/>
    <p:sldId id="333" r:id="rId23"/>
    <p:sldId id="334" r:id="rId24"/>
    <p:sldId id="335" r:id="rId25"/>
    <p:sldId id="336" r:id="rId26"/>
    <p:sldId id="339" r:id="rId27"/>
    <p:sldId id="338" r:id="rId28"/>
    <p:sldId id="327" r:id="rId29"/>
    <p:sldId id="328" r:id="rId30"/>
    <p:sldId id="329" r:id="rId31"/>
    <p:sldId id="330" r:id="rId32"/>
    <p:sldId id="332" r:id="rId33"/>
    <p:sldId id="341" r:id="rId34"/>
    <p:sldId id="337" r:id="rId35"/>
    <p:sldId id="340" r:id="rId36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0"/>
    <p:restoredTop sz="66122"/>
  </p:normalViewPr>
  <p:slideViewPr>
    <p:cSldViewPr>
      <p:cViewPr varScale="1">
        <p:scale>
          <a:sx n="82" d="100"/>
          <a:sy n="82" d="100"/>
        </p:scale>
        <p:origin x="2080" y="2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236CE-B75F-0E42-BA78-CEEE269AE32A}" type="datetimeFigureOut">
              <a:rPr kumimoji="1" lang="ko-KR" altLang="en-US" smtClean="0"/>
              <a:t>2023. 2. 6.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9EF03-EF81-074B-AE35-E29DB07E0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8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저는 </a:t>
            </a:r>
            <a:r>
              <a:rPr kumimoji="1" lang="en-US" altLang="ko-KR" dirty="0"/>
              <a:t>Variational Autoencoder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Graph Variational Autoencoder</a:t>
            </a:r>
            <a:r>
              <a:rPr kumimoji="1" lang="ko-KR" altLang="en-US" dirty="0"/>
              <a:t> 발표를 맡은 </a:t>
            </a:r>
            <a:r>
              <a:rPr kumimoji="1" lang="ko-KR" altLang="en-US" dirty="0" err="1"/>
              <a:t>배지환입니다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821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저희는 지금 </a:t>
            </a:r>
            <a:r>
              <a:rPr kumimoji="1" lang="en-US" altLang="ko-KR" dirty="0"/>
              <a:t>data likelihood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P(x)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maximize</a:t>
            </a:r>
            <a:r>
              <a:rPr kumimoji="1" lang="ko-KR" altLang="en-US" dirty="0"/>
              <a:t> 하고 싶은 상황이죠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식에서 변화하는 방향이 </a:t>
            </a:r>
            <a:r>
              <a:rPr kumimoji="1" lang="ko-KR" altLang="en-US" dirty="0" err="1"/>
              <a:t>중요한거기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로그를 씌워도 상관이 없겠죠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계산의 편의성을 위해 로그를 씌워줍니다</a:t>
            </a:r>
            <a:r>
              <a:rPr kumimoji="1" lang="en-US" altLang="ko-KR" dirty="0"/>
              <a:t>. q(</a:t>
            </a:r>
            <a:r>
              <a:rPr kumimoji="1" lang="en-US" altLang="ko-KR" dirty="0" err="1"/>
              <a:t>z|x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모든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대해서 적분해주면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이기 때문에 위 항을 곱해줘도 상관 없겠죠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</a:t>
            </a:r>
            <a:r>
              <a:rPr kumimoji="1" lang="en-US" altLang="ko-KR" dirty="0"/>
              <a:t>, log p(x)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와 상관 없기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적분식</a:t>
            </a:r>
            <a:r>
              <a:rPr kumimoji="1" lang="ko-KR" altLang="en-US" dirty="0"/>
              <a:t> 안에 넣어도 등식이 성립합니다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이어서 </a:t>
            </a:r>
            <a:r>
              <a:rPr kumimoji="1" lang="en-US" altLang="ko-KR" dirty="0"/>
              <a:t>p(x)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bayes theorem</a:t>
            </a:r>
            <a:r>
              <a:rPr kumimoji="1" lang="ko-KR" altLang="en-US" dirty="0"/>
              <a:t>에 따라 다음과 같이 바꿔줍니다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 분모분자에 동일하게 </a:t>
            </a:r>
            <a:r>
              <a:rPr kumimoji="1" lang="en-US" altLang="ko-KR" dirty="0"/>
              <a:t>q phi z given 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곱해도 상관없죠</a:t>
            </a:r>
            <a:r>
              <a:rPr kumimoji="1" lang="en-US" altLang="ko-KR" dirty="0"/>
              <a:t>.  </a:t>
            </a:r>
            <a:r>
              <a:rPr kumimoji="1" lang="ko-KR" altLang="en-US" dirty="0"/>
              <a:t>이어서 </a:t>
            </a:r>
            <a:r>
              <a:rPr kumimoji="1" lang="en-US" altLang="ko-KR" dirty="0"/>
              <a:t>log</a:t>
            </a:r>
            <a:r>
              <a:rPr kumimoji="1" lang="ko-KR" altLang="en-US" dirty="0"/>
              <a:t>의 성질을 이용해 식들을 세 개의 항으로 </a:t>
            </a:r>
            <a:r>
              <a:rPr kumimoji="1" lang="ko-KR" altLang="en-US" dirty="0" err="1"/>
              <a:t>분해시켜줍니다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두번째 항과 </a:t>
            </a:r>
            <a:r>
              <a:rPr kumimoji="1" lang="ko-KR" altLang="en-US" dirty="0" err="1"/>
              <a:t>세번쨰</a:t>
            </a:r>
            <a:r>
              <a:rPr kumimoji="1" lang="ko-KR" altLang="en-US" dirty="0"/>
              <a:t> 항은 </a:t>
            </a:r>
            <a:r>
              <a:rPr kumimoji="1" lang="en-US" altLang="ko-KR" dirty="0"/>
              <a:t>KL</a:t>
            </a:r>
            <a:r>
              <a:rPr kumimoji="1" lang="ko-KR" altLang="en-US" dirty="0"/>
              <a:t> </a:t>
            </a:r>
            <a:r>
              <a:rPr kumimoji="1" lang="en-US" altLang="ko-KR" dirty="0"/>
              <a:t>Divergence </a:t>
            </a:r>
            <a:r>
              <a:rPr kumimoji="1" lang="ko-KR" altLang="en-US" dirty="0"/>
              <a:t>식이라는 것을 알 수 있습니다</a:t>
            </a:r>
            <a:r>
              <a:rPr kumimoji="1" lang="en-US" altLang="ko-KR" dirty="0"/>
              <a:t>. </a:t>
            </a:r>
            <a:r>
              <a:rPr lang="en" altLang="ko-KR" b="1" i="0" dirty="0">
                <a:solidFill>
                  <a:srgbClr val="0593D3"/>
                </a:solidFill>
                <a:effectLst/>
                <a:latin typeface="Ubuntu Condensed" panose="020F0502020204030204" pitchFamily="34" charset="0"/>
              </a:rPr>
              <a:t>KL Divergence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는 </a:t>
            </a:r>
            <a:r>
              <a:rPr lang="en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P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분포와 </a:t>
            </a:r>
            <a:r>
              <a:rPr lang="en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Q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분포가 얼마나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다른지를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 측정하는 방법입니다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여기서 통계적으로 </a:t>
            </a:r>
            <a:r>
              <a:rPr lang="en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P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는 사후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, </a:t>
            </a:r>
            <a:r>
              <a:rPr lang="en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Q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는 사전분포를 의미합니다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.</a:t>
            </a:r>
            <a:r>
              <a:rPr lang="en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 KLD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는 값이 낮을수록 두 분포가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유사하다라고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 해석합니다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예를 들어 두 분포가 같다면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log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안의 값이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1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이 되어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divergence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값은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이 되겠죠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두 분포의 차이가 클수록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divergence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값은 커지니 분포의 다름의 정도를 추정할 수 있는 척도임을 알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Ubuntu Condensed" panose="020F0502020204030204" pitchFamily="34" charset="0"/>
              </a:rPr>
              <a:t>. 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903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위 식을 계산하려고 봤더니 세번째 항은 </a:t>
            </a:r>
            <a:r>
              <a:rPr kumimoji="1" lang="en-US" altLang="ko-KR" dirty="0"/>
              <a:t>x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로 오는 역방향이기에 추정이 불가능합니다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저희가 </a:t>
            </a:r>
            <a:r>
              <a:rPr kumimoji="1" lang="en-US" altLang="ko-KR" dirty="0"/>
              <a:t>z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latent space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x</a:t>
            </a:r>
            <a:r>
              <a:rPr kumimoji="1" lang="ko-KR" altLang="en-US" dirty="0"/>
              <a:t>라는 이미지로 복원하는 건 가능해도 </a:t>
            </a:r>
            <a:r>
              <a:rPr kumimoji="1" lang="en-US" altLang="ko-KR" dirty="0"/>
              <a:t>x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가는건</a:t>
            </a:r>
            <a:r>
              <a:rPr kumimoji="1" lang="ko-KR" altLang="en-US" dirty="0"/>
              <a:t> </a:t>
            </a:r>
            <a:r>
              <a:rPr kumimoji="1" lang="en-US" altLang="ko-KR" dirty="0"/>
              <a:t>p theta</a:t>
            </a:r>
            <a:r>
              <a:rPr kumimoji="1" lang="ko-KR" altLang="en-US" dirty="0"/>
              <a:t>함수로는 안되죠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그치만</a:t>
            </a:r>
            <a:r>
              <a:rPr kumimoji="1" lang="ko-KR" altLang="en-US" dirty="0"/>
              <a:t> 알 수 있는 사실은 </a:t>
            </a:r>
            <a:r>
              <a:rPr kumimoji="1" lang="en-US" altLang="ko-KR" dirty="0"/>
              <a:t>kl divergence</a:t>
            </a:r>
            <a:r>
              <a:rPr kumimoji="1" lang="ko-KR" altLang="en-US" dirty="0"/>
              <a:t>는 결국 두 분포의 차이기 때문에 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보단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클것이라는</a:t>
            </a:r>
            <a:r>
              <a:rPr kumimoji="1" lang="ko-KR" altLang="en-US" dirty="0"/>
              <a:t> 거죠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크게 두고 나머지 앞에 두 항을 </a:t>
            </a:r>
            <a:r>
              <a:rPr kumimoji="1" lang="en-US" altLang="ko-KR" dirty="0" err="1"/>
              <a:t>elbo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두고 문제를 풀게 됩니다</a:t>
            </a:r>
            <a:r>
              <a:rPr kumimoji="1" lang="en-US" altLang="ko-KR" dirty="0"/>
              <a:t>. ELBO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Evidence lower bound</a:t>
            </a:r>
            <a:r>
              <a:rPr kumimoji="1" lang="ko-KR" altLang="en-US" dirty="0"/>
              <a:t>의 약자입니다</a:t>
            </a:r>
            <a:r>
              <a:rPr kumimoji="1" lang="en-US" altLang="ko-KR" dirty="0"/>
              <a:t>. Lower bound</a:t>
            </a:r>
            <a:r>
              <a:rPr kumimoji="1" lang="ko-KR" altLang="en-US" dirty="0"/>
              <a:t>는 이해가 되지만 왜 </a:t>
            </a:r>
            <a:r>
              <a:rPr kumimoji="1" lang="en-US" altLang="ko-KR" dirty="0"/>
              <a:t>Evidence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붙냐하면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bayes’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theore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q theta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evidence</a:t>
            </a:r>
            <a:r>
              <a:rPr kumimoji="1" lang="ko-KR" altLang="en-US" dirty="0"/>
              <a:t>로 부르기 때문입니다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왼쪽은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나오는 확률을 </a:t>
            </a:r>
            <a:r>
              <a:rPr kumimoji="1" lang="ko-KR" altLang="en-US" dirty="0" err="1"/>
              <a:t>최대화하는거</a:t>
            </a:r>
            <a:r>
              <a:rPr kumimoji="1" lang="ko-KR" altLang="en-US" dirty="0"/>
              <a:t> 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가 작동하게 만들어준다고 이해하면 되고</a:t>
            </a:r>
            <a:r>
              <a:rPr kumimoji="1" lang="en-US" altLang="ko-KR" dirty="0"/>
              <a:t>,.</a:t>
            </a:r>
            <a:r>
              <a:rPr kumimoji="1" lang="ko-KR" altLang="en-US" dirty="0"/>
              <a:t> 오른쪽은 </a:t>
            </a:r>
            <a:r>
              <a:rPr kumimoji="1" lang="en-US" altLang="ko-KR" dirty="0"/>
              <a:t>encoder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통과하는 애가 </a:t>
            </a:r>
            <a:r>
              <a:rPr kumimoji="1" lang="en-US" altLang="ko-KR" dirty="0"/>
              <a:t>z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distribution</a:t>
            </a:r>
            <a:r>
              <a:rPr kumimoji="1" lang="ko-KR" altLang="en-US" dirty="0"/>
              <a:t>과 같게 만들어주는 것이라고 이해하면 </a:t>
            </a:r>
            <a:r>
              <a:rPr kumimoji="1" lang="ko-KR" altLang="en-US" dirty="0" err="1"/>
              <a:t>됩니다됨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Variational lower bound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설정하고 두고 나머지 항들만 </a:t>
            </a:r>
            <a:r>
              <a:rPr kumimoji="1" lang="ko-KR" altLang="en-US" dirty="0" err="1"/>
              <a:t>신경써서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쎄타와</a:t>
            </a:r>
            <a:r>
              <a:rPr kumimoji="1" lang="ko-KR" altLang="en-US" dirty="0"/>
              <a:t> 파이만 </a:t>
            </a:r>
            <a:r>
              <a:rPr kumimoji="1" lang="ko-KR" altLang="en-US" dirty="0" err="1"/>
              <a:t>맥시마이즈</a:t>
            </a:r>
            <a:r>
              <a:rPr kumimoji="1" lang="ko-KR" altLang="en-US" dirty="0"/>
              <a:t> 하는 것 즉 각각 </a:t>
            </a:r>
            <a:r>
              <a:rPr kumimoji="1" lang="en-US" altLang="ko-KR" dirty="0"/>
              <a:t>encoder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의 파라미터를 </a:t>
            </a:r>
            <a:r>
              <a:rPr kumimoji="1" lang="ko-KR" altLang="en-US" dirty="0" err="1"/>
              <a:t>구해주는것이</a:t>
            </a:r>
            <a:r>
              <a:rPr kumimoji="1" lang="ko-KR" altLang="en-US" dirty="0"/>
              <a:t> 목적이 되겠습니다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1902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보통 </a:t>
            </a:r>
            <a:r>
              <a:rPr kumimoji="1" lang="en-US" altLang="ko-KR" dirty="0"/>
              <a:t>optimization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minimization</a:t>
            </a:r>
            <a:r>
              <a:rPr kumimoji="1" lang="ko-KR" altLang="en-US" dirty="0"/>
              <a:t> 문제를 다루기 때문에 </a:t>
            </a:r>
            <a:r>
              <a:rPr kumimoji="1" lang="en-US" altLang="ko-KR" dirty="0"/>
              <a:t>minus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달아주고 </a:t>
            </a:r>
            <a:r>
              <a:rPr kumimoji="1" lang="en-US" altLang="ko-KR" dirty="0"/>
              <a:t>min</a:t>
            </a:r>
            <a:r>
              <a:rPr kumimoji="1" lang="ko-KR" altLang="en-US" dirty="0"/>
              <a:t>문제로 바꿔주었습니다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왼쪽은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넣었을 </a:t>
            </a:r>
            <a:r>
              <a:rPr kumimoji="1" lang="ko-KR" altLang="en-US" dirty="0" err="1"/>
              <a:t>떄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나오게 </a:t>
            </a:r>
            <a:r>
              <a:rPr kumimoji="1" lang="ko-KR" altLang="en-US" dirty="0" err="1"/>
              <a:t>할떄의</a:t>
            </a:r>
            <a:r>
              <a:rPr kumimoji="1" lang="ko-KR" altLang="en-US" dirty="0"/>
              <a:t> 오차이므로 </a:t>
            </a:r>
            <a:r>
              <a:rPr kumimoji="1" lang="en-US" altLang="ko-KR" dirty="0"/>
              <a:t>reconstruction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error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부르고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오른쪽 식을 살펴보면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가 주어졌을 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</a:rPr>
              <a:t>,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z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의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distribution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이 내가 가정한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z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의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distribution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과 일치하게 만드는 역할을 하는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</a:rPr>
              <a:t>term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즉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</a:rPr>
              <a:t>overfitting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을 방지하는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</a:rPr>
              <a:t>term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</a:rPr>
              <a:t>이기에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</a:rPr>
              <a:t>r</a:t>
            </a:r>
            <a:r>
              <a:rPr lang="en" altLang="ko-KR" b="0" i="0" dirty="0" err="1">
                <a:solidFill>
                  <a:srgbClr val="EE2323"/>
                </a:solidFill>
                <a:effectLst/>
                <a:latin typeface="Noto Sans Demilight"/>
              </a:rPr>
              <a:t>egularization</a:t>
            </a:r>
            <a:r>
              <a:rPr lang="en" altLang="ko-KR" b="0" i="0" dirty="0">
                <a:solidFill>
                  <a:srgbClr val="EE2323"/>
                </a:solidFill>
                <a:effectLst/>
                <a:latin typeface="Noto Sans Demilight"/>
              </a:rPr>
              <a:t> term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이라고 부릅니다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Noto Sans Demilight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626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그럼 실제로 계산을 어떻게 하는지 살펴보겠습니다</a:t>
            </a:r>
            <a:r>
              <a:rPr kumimoji="1"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 </a:t>
            </a:r>
            <a:r>
              <a:rPr kumimoji="1"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우선</a:t>
            </a:r>
            <a:r>
              <a:rPr kumimoji="1" lang="ko-KR" altLang="en-US" dirty="0"/>
              <a:t> </a:t>
            </a:r>
            <a:r>
              <a:rPr kumimoji="1" lang="en-US" altLang="ko-KR" dirty="0"/>
              <a:t>reconstruction </a:t>
            </a:r>
            <a:r>
              <a:rPr kumimoji="1" lang="ko-KR" altLang="en-US" dirty="0"/>
              <a:t>부분을 보면 적분이 필요한데 모든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대한 적분이 쉽지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이런 경우엔 일반적으로 </a:t>
            </a:r>
            <a:r>
              <a:rPr kumimoji="1" lang="en-US" altLang="ko-KR" dirty="0"/>
              <a:t>Monte-</a:t>
            </a:r>
            <a:r>
              <a:rPr kumimoji="1" lang="en-US" altLang="ko-KR" dirty="0" err="1"/>
              <a:t>carlo</a:t>
            </a:r>
            <a:r>
              <a:rPr kumimoji="1" lang="en-US" altLang="ko-KR" dirty="0"/>
              <a:t> technique</a:t>
            </a:r>
            <a:r>
              <a:rPr kumimoji="1" lang="ko-KR" altLang="en-US" dirty="0"/>
              <a:t>을 사용합니다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몬트</a:t>
            </a:r>
            <a:r>
              <a:rPr kumimoji="1" lang="ko-KR" altLang="en-US" dirty="0"/>
              <a:t> 카를로 방법은 실제의 </a:t>
            </a:r>
            <a:r>
              <a:rPr kumimoji="1" lang="en-US" altLang="ko-KR" dirty="0"/>
              <a:t>true expectation</a:t>
            </a:r>
            <a:r>
              <a:rPr kumimoji="1" lang="ko-KR" altLang="en-US" dirty="0"/>
              <a:t>값과 아주 큰 숫자의 샘플링을 해서 평균을 </a:t>
            </a:r>
            <a:r>
              <a:rPr kumimoji="1" lang="ko-KR" altLang="en-US" dirty="0" err="1"/>
              <a:t>구한값과</a:t>
            </a:r>
            <a:r>
              <a:rPr kumimoji="1" lang="ko-KR" altLang="en-US" dirty="0"/>
              <a:t> 거의 동일할 것이라는 가정하에 </a:t>
            </a:r>
            <a:r>
              <a:rPr kumimoji="1" lang="ko-KR" altLang="en-US" dirty="0" err="1"/>
              <a:t>여러번의</a:t>
            </a:r>
            <a:r>
              <a:rPr kumimoji="1" lang="ko-KR" altLang="en-US" dirty="0"/>
              <a:t> 샘플링의 평균으로 </a:t>
            </a:r>
            <a:r>
              <a:rPr kumimoji="1" lang="en-US" altLang="ko-KR" dirty="0"/>
              <a:t>expectation</a:t>
            </a:r>
            <a:r>
              <a:rPr kumimoji="1" lang="ko-KR" altLang="en-US" dirty="0"/>
              <a:t>을 추정하는 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그런데 </a:t>
            </a:r>
            <a:r>
              <a:rPr kumimoji="1" lang="ko-KR" altLang="en-US" dirty="0" err="1"/>
              <a:t>딥러닝에서는</a:t>
            </a:r>
            <a:r>
              <a:rPr kumimoji="1" lang="ko-KR" altLang="en-US" dirty="0"/>
              <a:t> 배치가 너무 크기에 이를 쓰기가 제한됩니다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논문에서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로 가정하고 </a:t>
            </a:r>
            <a:r>
              <a:rPr kumimoji="1" lang="ko-KR" altLang="en-US" dirty="0"/>
              <a:t>샘플링을 한번만</a:t>
            </a:r>
            <a:r>
              <a:rPr kumimoji="1"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하고 이를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대표값으로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사용하였습니다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1157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하지만 여기까지의 최종 식 또한 확률 분포로 표현이 되어있기 때문에 계산을 하기위해서 식을 변형해주어야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저희가 일반적으로 사용하는 분포로는 베르누이나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가우시안이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있죠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먼저 첫번째로 베르누이를 따른다고 가정 해보겠습니다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그러면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p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세타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식을 베르누이 식으로 변형해주고 그런 뒤 로그의 성질을 이용해서 정리를 해주면 저희가 익숙한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cross entropy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식이 나오게 되는 것을 확인할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 </a:t>
            </a:r>
          </a:p>
          <a:p>
            <a:pPr algn="l"/>
            <a:br>
              <a:rPr lang="ko-KR" altLang="en-US" dirty="0"/>
            </a:b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302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그럼 이어서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가우시안으로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가정했을 때는 어떤 결과가 나오는지를 알아보도록 하겠습니다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시그마가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이라고 가정해서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identity covariance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가정하면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위와 같은 식이 나오는데요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여기서 분자부분에 집중한다면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log p theta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-squared error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에 비례한다고 표현이 가능해집니다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결국 정리하자면 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가우시안으로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가정하면 </a:t>
            </a:r>
            <a:r>
              <a:rPr lang="en" altLang="ko-KR" b="1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squared Error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 되고 베르누이로 가정하면 </a:t>
            </a:r>
            <a:r>
              <a:rPr lang="en" altLang="ko-KR" b="1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cross entropy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VAE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의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Encoder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는 기본적으로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가우시안을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사용하지만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Decoder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다양하게 바꿔주면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이때는 </a:t>
            </a:r>
            <a:r>
              <a:rPr lang="en" altLang="ko-KR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reconsturction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error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식만 바꿔주면 되겠죠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다양한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VAE structure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생성할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744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이어서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Regularization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파트를 계산해보도록 하겠습니다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이를 위해서 두가지의 가정이 필요합니다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먼저 첫번째 가정은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일단 인코더를 통과해서 나오는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distribution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normal distribution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을 따른다는 가정입니다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즉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multivariate gaussian distribution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을 따르는데 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diagonal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한 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covariance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가진경우인거죠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두번째 가정은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z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에 대한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distribution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은 평균이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이고 모든 표준편차가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인 그래서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covariance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가 단위행렬로 표현이 되는 그러한 분포로 가정하는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인코더를 통과하는 친구는 실제로는 </a:t>
            </a:r>
            <a:r>
              <a:rPr lang="en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multivariate Gaussian distribution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에 </a:t>
            </a:r>
            <a:r>
              <a:rPr lang="en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diagonal covariance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갖는 친구지만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우리가 실제로 </a:t>
            </a:r>
            <a:r>
              <a:rPr lang="en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z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에 대한 </a:t>
            </a:r>
            <a:r>
              <a:rPr lang="en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distribution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은 그냥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평균이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이고 모든 표준편차가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인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표준 정규분포로 가정하고 둘을 같게 해주면 최적화 시켜줄 수 있습니다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그리고 같게 만들 때 사용하는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metric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이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KL Divergence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입니다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0475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multivariate normal distribution</a:t>
            </a:r>
            <a:r>
              <a:rPr kumimoji="1" lang="ko-KR" altLang="en-US" dirty="0"/>
              <a:t>을 따르는 분포들의 </a:t>
            </a:r>
            <a:r>
              <a:rPr kumimoji="1" lang="en-US" altLang="ko-KR" dirty="0"/>
              <a:t>kl divergence</a:t>
            </a:r>
            <a:r>
              <a:rPr kumimoji="1" lang="ko-KR" altLang="en-US" dirty="0"/>
              <a:t>식은 다음과 같은 식으로 정리됩니다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유도과정은 논문의 </a:t>
            </a:r>
            <a:r>
              <a:rPr kumimoji="1" lang="en-US" altLang="ko-KR" dirty="0"/>
              <a:t>appendix</a:t>
            </a:r>
            <a:r>
              <a:rPr kumimoji="1" lang="ko-KR" altLang="en-US" dirty="0"/>
              <a:t>에 있는데 어렵지 않아서 궁금하시면 </a:t>
            </a:r>
            <a:r>
              <a:rPr kumimoji="1" lang="ko-KR" altLang="en-US" dirty="0" err="1"/>
              <a:t>찾아보신걸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추천드려요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711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저희가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N1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에 해당하는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p(z)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평균이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표준편차가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인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normal distribution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이라고 가정했기 때문에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KLD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식의 평균과 표준편차에 해당하는 값들에 모두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을 넣어주고 식을 정리해주면 최종적으로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encoder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통과한 뮤와 시그마만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남게되기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 때문에 그 값들을 넣어주면 마지막 줄과 같은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Regularization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값을 계산할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  <a:ea typeface="AppleSDGothicNeo" panose="02000300000000000000" pitchFamily="2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0311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정리를 해보자면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인코더 안에 들어가면 뮤와 시그마를 생성해냅니다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저희는 이 둘의 조합으로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샘플링합니다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이어서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디코더를</a:t>
            </a:r>
            <a:r>
              <a:rPr kumimoji="1" lang="ko-KR" altLang="en-US" dirty="0"/>
              <a:t> 통과하는데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베르누이 혹은 </a:t>
            </a:r>
            <a:r>
              <a:rPr kumimoji="1" lang="ko-KR" altLang="en-US" dirty="0" err="1"/>
              <a:t>가우시안으로</a:t>
            </a:r>
            <a:r>
              <a:rPr kumimoji="1" lang="ko-KR" altLang="en-US" dirty="0"/>
              <a:t> 가정을 해줍니다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그렇게 되면 </a:t>
            </a:r>
            <a:r>
              <a:rPr kumimoji="1" lang="en-US" altLang="ko-KR" dirty="0"/>
              <a:t>loss function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reconstruction error</a:t>
            </a:r>
            <a:r>
              <a:rPr kumimoji="1" lang="ko-KR" altLang="en-US" dirty="0"/>
              <a:t>와  </a:t>
            </a:r>
            <a:r>
              <a:rPr kumimoji="1" lang="en-US" altLang="ko-KR" dirty="0"/>
              <a:t>regularization</a:t>
            </a:r>
            <a:r>
              <a:rPr kumimoji="1" lang="ko-KR" altLang="en-US" dirty="0"/>
              <a:t>의 조합으로 표현이 되고 </a:t>
            </a:r>
            <a:r>
              <a:rPr kumimoji="1" lang="en-US" altLang="ko-KR" dirty="0"/>
              <a:t>reconstruction error</a:t>
            </a:r>
            <a:r>
              <a:rPr kumimoji="1" lang="ko-KR" altLang="en-US" dirty="0"/>
              <a:t>는 베르누이를 따른다는 가정하에 </a:t>
            </a:r>
            <a:r>
              <a:rPr kumimoji="1" lang="en-US" altLang="ko-KR" dirty="0"/>
              <a:t>cross entropy</a:t>
            </a:r>
            <a:r>
              <a:rPr kumimoji="1" lang="ko-KR" altLang="en-US" dirty="0"/>
              <a:t>식으로 표현이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regularization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kl divergence</a:t>
            </a:r>
            <a:r>
              <a:rPr kumimoji="1" lang="ko-KR" altLang="en-US" dirty="0"/>
              <a:t>식으로 표현이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동일하게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분포를 </a:t>
            </a:r>
            <a:r>
              <a:rPr kumimoji="1" lang="ko-KR" altLang="en-US" dirty="0" err="1"/>
              <a:t>가우시안으로</a:t>
            </a:r>
            <a:r>
              <a:rPr kumimoji="1" lang="ko-KR" altLang="en-US" dirty="0"/>
              <a:t> 가정하게 되면 </a:t>
            </a:r>
            <a:r>
              <a:rPr kumimoji="1" lang="en-US" altLang="ko-KR" dirty="0"/>
              <a:t>reconstruction error</a:t>
            </a:r>
            <a:r>
              <a:rPr kumimoji="1" lang="ko-KR" altLang="en-US" dirty="0"/>
              <a:t>식만 </a:t>
            </a:r>
            <a:r>
              <a:rPr kumimoji="1" lang="en-US" altLang="ko-KR" dirty="0" err="1"/>
              <a:t>mse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바꾸어주면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됩는거죠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 문제가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저희가 학습을 시키려면 </a:t>
            </a:r>
            <a:r>
              <a:rPr kumimoji="1" lang="en-US" altLang="ko-KR" dirty="0"/>
              <a:t>backpropagation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해야되는데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뮤와 시그마로 </a:t>
            </a:r>
            <a:r>
              <a:rPr kumimoji="1" lang="ko-KR" altLang="en-US" dirty="0" err="1"/>
              <a:t>샘플링하는</a:t>
            </a:r>
            <a:r>
              <a:rPr kumimoji="1" lang="ko-KR" altLang="en-US" dirty="0"/>
              <a:t> 과정을 어떻게 식으로써 표현하냐는 거죠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52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발표의 목차는 다음과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</a:t>
            </a:r>
            <a:r>
              <a:rPr kumimoji="1" lang="en-US" altLang="ko-KR" dirty="0"/>
              <a:t>VAE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이해하기 위한 </a:t>
            </a:r>
            <a:r>
              <a:rPr kumimoji="1" lang="en-US" altLang="ko-KR" dirty="0"/>
              <a:t>prerequisite</a:t>
            </a:r>
            <a:r>
              <a:rPr kumimoji="1" lang="ko-KR" altLang="en-US" dirty="0"/>
              <a:t>들을 정리하고 이어서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GVAE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살펴보도록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저의 </a:t>
            </a:r>
            <a:r>
              <a:rPr kumimoji="1" lang="en-US" altLang="ko-KR" dirty="0"/>
              <a:t>implementation</a:t>
            </a:r>
            <a:r>
              <a:rPr kumimoji="1" lang="ko-KR" altLang="en-US" dirty="0"/>
              <a:t>과 결론으로 마무리하고자 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460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샘플링한다는</a:t>
            </a:r>
            <a:r>
              <a:rPr kumimoji="1" lang="ko-KR" altLang="en-US" dirty="0"/>
              <a:t> 행위가 수식으로 표현 불가능하기 때문에 </a:t>
            </a:r>
            <a:r>
              <a:rPr kumimoji="1" lang="en-US" altLang="ko-KR" dirty="0" err="1"/>
              <a:t>reparemitzation</a:t>
            </a:r>
            <a:r>
              <a:rPr kumimoji="1" lang="en-US" altLang="ko-KR" dirty="0"/>
              <a:t> trick</a:t>
            </a:r>
            <a:r>
              <a:rPr kumimoji="1" lang="ko-KR" altLang="en-US" dirty="0"/>
              <a:t>을 사용해줍니다</a:t>
            </a:r>
            <a:r>
              <a:rPr kumimoji="1" lang="en-US" altLang="ko-KR" dirty="0"/>
              <a:t>. Mu</a:t>
            </a:r>
            <a:r>
              <a:rPr kumimoji="1" lang="ko-KR" altLang="en-US" dirty="0"/>
              <a:t>와 시그마를 이용해서 직접적으로 분포를 구하는 것이 아니라 표준정규분포를 따르는 </a:t>
            </a:r>
            <a:r>
              <a:rPr kumimoji="1" lang="en-US" altLang="ko-KR" dirty="0"/>
              <a:t>epsilon</a:t>
            </a:r>
            <a:r>
              <a:rPr kumimoji="1" lang="ko-KR" altLang="en-US" dirty="0"/>
              <a:t>이라는 변수를 이용해서 </a:t>
            </a:r>
            <a:r>
              <a:rPr kumimoji="1" lang="en-US" altLang="ko-KR" dirty="0" err="1"/>
              <a:t>mu+sigma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</a:t>
            </a:r>
            <a:r>
              <a:rPr kumimoji="1" lang="en-US" altLang="ko-KR" dirty="0"/>
              <a:t> epsilon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표현해줍니다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되면 샘플링을 수식으로 표현할 수 있어 </a:t>
            </a:r>
            <a:r>
              <a:rPr kumimoji="1" lang="en-US" altLang="ko-KR" dirty="0"/>
              <a:t>backpropagation</a:t>
            </a:r>
            <a:r>
              <a:rPr kumimoji="1" lang="ko-KR" altLang="en-US" dirty="0"/>
              <a:t>이 가능하게 되죠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3199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결국 코딩에서 필요한 것은 최종 </a:t>
            </a:r>
            <a:r>
              <a:rPr kumimoji="1" lang="en-US" altLang="ko-KR" dirty="0"/>
              <a:t>loss function</a:t>
            </a:r>
            <a:r>
              <a:rPr kumimoji="1" lang="ko-KR" altLang="en-US" dirty="0"/>
              <a:t>이죠</a:t>
            </a:r>
            <a:r>
              <a:rPr kumimoji="1" lang="en-US" altLang="ko-KR" dirty="0"/>
              <a:t>. Loss function</a:t>
            </a:r>
            <a:r>
              <a:rPr kumimoji="1" lang="ko-KR" altLang="en-US" dirty="0"/>
              <a:t>의 두개의 </a:t>
            </a:r>
            <a:r>
              <a:rPr kumimoji="1" lang="en-US" altLang="ko-KR" dirty="0"/>
              <a:t>component</a:t>
            </a:r>
            <a:r>
              <a:rPr kumimoji="1" lang="ko-KR" altLang="en-US" dirty="0"/>
              <a:t>들을 코딩가능한 </a:t>
            </a:r>
            <a:r>
              <a:rPr kumimoji="1" lang="en-US" altLang="ko-KR" dirty="0"/>
              <a:t>,</a:t>
            </a:r>
            <a:r>
              <a:rPr kumimoji="1" lang="ko-KR" altLang="en-US" dirty="0"/>
              <a:t>계산 가능한 수식으로 바꾸려고 </a:t>
            </a:r>
            <a:r>
              <a:rPr kumimoji="1" lang="ko-KR" altLang="en-US" dirty="0" err="1"/>
              <a:t>했던건데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kl divergence</a:t>
            </a:r>
            <a:r>
              <a:rPr kumimoji="1" lang="ko-KR" altLang="en-US" dirty="0"/>
              <a:t>가 이렇게 됐고 </a:t>
            </a:r>
            <a:r>
              <a:rPr kumimoji="1" lang="en-US" altLang="ko-KR" dirty="0"/>
              <a:t>reconstruction error</a:t>
            </a:r>
            <a:r>
              <a:rPr kumimoji="1" lang="ko-KR" altLang="en-US" dirty="0"/>
              <a:t>가 베르누이를 </a:t>
            </a:r>
            <a:r>
              <a:rPr kumimoji="1" lang="ko-KR" altLang="en-US" dirty="0" err="1"/>
              <a:t>따를때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cross-</a:t>
            </a:r>
            <a:r>
              <a:rPr kumimoji="1" lang="en-US" altLang="ko-KR" dirty="0" err="1"/>
              <a:t>entorpy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바꼈잖아요</a:t>
            </a:r>
            <a:r>
              <a:rPr kumimoji="1" lang="ko-KR" altLang="en-US" dirty="0"/>
              <a:t> 이 두개의 식을 </a:t>
            </a:r>
            <a:r>
              <a:rPr kumimoji="1" lang="en-US" altLang="ko-KR" dirty="0"/>
              <a:t>objective function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코드에 넣어주면 </a:t>
            </a:r>
            <a:r>
              <a:rPr kumimoji="1" lang="en-US" altLang="ko-KR" dirty="0"/>
              <a:t>neural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로 만들어줄 수 있겠죠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163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이어서 </a:t>
            </a:r>
            <a:r>
              <a:rPr kumimoji="1" lang="en-US" altLang="ko-KR" dirty="0"/>
              <a:t>VAE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그래프에 적용한 </a:t>
            </a:r>
            <a:r>
              <a:rPr kumimoji="1" lang="en-US" altLang="ko-KR" dirty="0"/>
              <a:t>GVAE</a:t>
            </a:r>
            <a:r>
              <a:rPr kumimoji="1" lang="ko-KR" altLang="en-US" dirty="0"/>
              <a:t>에 대해 살펴보도록 하겠습니다</a:t>
            </a:r>
            <a:r>
              <a:rPr kumimoji="1" lang="en-US" altLang="ko-KR" dirty="0"/>
              <a:t>. GVAE</a:t>
            </a:r>
            <a:r>
              <a:rPr kumimoji="1" lang="ko-KR" altLang="en-US" dirty="0"/>
              <a:t>의 기본 </a:t>
            </a:r>
            <a:r>
              <a:rPr kumimoji="1" lang="en-US" altLang="ko-KR" dirty="0"/>
              <a:t>structure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와 유사합니다</a:t>
            </a:r>
            <a:r>
              <a:rPr kumimoji="1" lang="en-US" altLang="ko-KR" dirty="0"/>
              <a:t>. Encoder, latent space,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의 구조로 </a:t>
            </a:r>
            <a:r>
              <a:rPr kumimoji="1" lang="ko-KR" altLang="en-US" dirty="0" err="1"/>
              <a:t>이루어져있습니다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</a:t>
            </a:r>
            <a:r>
              <a:rPr kumimoji="1" lang="en-US" altLang="ko-KR" dirty="0"/>
              <a:t>Encoder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살펴보겠습니다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1996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Encoder</a:t>
            </a:r>
            <a:r>
              <a:rPr kumimoji="1" lang="ko-KR" altLang="en-US" dirty="0"/>
              <a:t>에는 두개의 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로 이루어져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첫번쨰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GCN</a:t>
            </a:r>
            <a:r>
              <a:rPr kumimoji="1" lang="ko-KR" altLang="en-US" dirty="0"/>
              <a:t>을 그래프에 적용하게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adjacent matrix</a:t>
            </a:r>
            <a:r>
              <a:rPr kumimoji="1" lang="ko-KR" altLang="en-US" dirty="0"/>
              <a:t>이고 </a:t>
            </a:r>
            <a:r>
              <a:rPr kumimoji="1" lang="en-US" altLang="ko-KR" dirty="0"/>
              <a:t>x</a:t>
            </a:r>
            <a:r>
              <a:rPr kumimoji="1" lang="ko-KR" altLang="en-US" dirty="0"/>
              <a:t>는 각 노드의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을 담고 있는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A </a:t>
            </a:r>
            <a:r>
              <a:rPr kumimoji="1" lang="en-US" altLang="ko-KR" dirty="0" err="1"/>
              <a:t>tilda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대각행렬에 대해 정규화 시킨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이고 </a:t>
            </a:r>
            <a:r>
              <a:rPr kumimoji="1" lang="en-US" altLang="ko-KR" dirty="0"/>
              <a:t>GCN</a:t>
            </a:r>
            <a:r>
              <a:rPr kumimoji="1" lang="ko-KR" altLang="en-US" dirty="0"/>
              <a:t>을 하게 되면  </a:t>
            </a:r>
            <a:r>
              <a:rPr kumimoji="1" lang="en-US" altLang="ko-KR" dirty="0"/>
              <a:t>GCN </a:t>
            </a:r>
            <a:r>
              <a:rPr kumimoji="1" lang="ko-KR" altLang="en-US" dirty="0" err="1"/>
              <a:t>논문에서와</a:t>
            </a:r>
            <a:r>
              <a:rPr kumimoji="1" lang="ko-KR" altLang="en-US" dirty="0"/>
              <a:t> 동일한 방법의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하게됩니다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5585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ko-KR" altLang="en-US" dirty="0" err="1"/>
              <a:t>두번쨰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에서는 평균 </a:t>
            </a:r>
            <a:r>
              <a:rPr kumimoji="1" lang="en-US" altLang="ko-KR" dirty="0"/>
              <a:t>mu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log sigma </a:t>
            </a:r>
            <a:r>
              <a:rPr kumimoji="1" lang="ko-KR" altLang="en-US" dirty="0"/>
              <a:t>제곱을 학습합니다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초록색으로 칠해진 부분이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encdoer</a:t>
            </a:r>
            <a:r>
              <a:rPr kumimoji="1" lang="ko-KR" altLang="en-US" dirty="0"/>
              <a:t>의 첫번쨰 부분이고 보라색 부분이 두번째 부분입니다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1286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Encoder</a:t>
            </a:r>
            <a:r>
              <a:rPr kumimoji="1" lang="ko-KR" altLang="en-US" dirty="0"/>
              <a:t>에서 학습한 </a:t>
            </a:r>
            <a:r>
              <a:rPr kumimoji="1" lang="en-US" altLang="ko-KR" dirty="0"/>
              <a:t>mu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log sigma </a:t>
            </a:r>
            <a:r>
              <a:rPr kumimoji="1" lang="ko-KR" altLang="en-US" dirty="0"/>
              <a:t>제곱을 구한 이후 </a:t>
            </a:r>
            <a:r>
              <a:rPr kumimoji="1" lang="en-US" altLang="ko-KR" dirty="0" err="1"/>
              <a:t>vae</a:t>
            </a:r>
            <a:r>
              <a:rPr kumimoji="1" lang="ko-KR" altLang="en-US" dirty="0"/>
              <a:t>와 동일하게 </a:t>
            </a:r>
            <a:r>
              <a:rPr kumimoji="1" lang="en-US" altLang="ko-KR" dirty="0" err="1"/>
              <a:t>reparametization</a:t>
            </a:r>
            <a:r>
              <a:rPr kumimoji="1" lang="en-US" altLang="ko-KR" dirty="0"/>
              <a:t> trick</a:t>
            </a:r>
            <a:r>
              <a:rPr kumimoji="1" lang="ko-KR" altLang="en-US" dirty="0"/>
              <a:t>을 사용해서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샘플링합니다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샘플링한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에 통과시키게 되면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z transpose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내적값으로</a:t>
            </a:r>
            <a:r>
              <a:rPr kumimoji="1" lang="en-US" altLang="ko-KR" dirty="0"/>
              <a:t> A </a:t>
            </a:r>
            <a:r>
              <a:rPr kumimoji="1" lang="en-US" altLang="ko-KR" dirty="0" err="1"/>
              <a:t>tilda</a:t>
            </a:r>
            <a:r>
              <a:rPr kumimoji="1" lang="ko-KR" altLang="en-US" dirty="0"/>
              <a:t>와 유사한 </a:t>
            </a:r>
            <a:r>
              <a:rPr kumimoji="1" lang="en-US" altLang="ko-KR" dirty="0"/>
              <a:t>A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복원하게 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2918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effectLst/>
                <a:latin typeface="NimbusRomNo9L"/>
              </a:rPr>
              <a:t>이어서 </a:t>
            </a:r>
            <a:r>
              <a:rPr lang="en-US" altLang="ko-KR" sz="1800" dirty="0">
                <a:effectLst/>
                <a:latin typeface="NimbusRomNo9L"/>
              </a:rPr>
              <a:t>VAE</a:t>
            </a:r>
            <a:r>
              <a:rPr lang="ko-KR" altLang="en-US" sz="1800" dirty="0" err="1">
                <a:effectLst/>
                <a:latin typeface="NimbusRomNo9L"/>
              </a:rPr>
              <a:t>를</a:t>
            </a:r>
            <a:r>
              <a:rPr lang="ko-KR" altLang="en-US" sz="1800" dirty="0">
                <a:effectLst/>
                <a:latin typeface="NimbusRomNo9L"/>
              </a:rPr>
              <a:t> 사용한 </a:t>
            </a:r>
            <a:r>
              <a:rPr lang="en-US" altLang="ko-KR" sz="1800" dirty="0">
                <a:effectLst/>
                <a:latin typeface="NimbusRomNo9L"/>
              </a:rPr>
              <a:t>experiment</a:t>
            </a:r>
            <a:r>
              <a:rPr lang="ko-KR" altLang="en-US" sz="1800" dirty="0">
                <a:effectLst/>
                <a:latin typeface="NimbusRomNo9L"/>
              </a:rPr>
              <a:t> 결과를 살펴보도록 하겠습니다</a:t>
            </a:r>
            <a:r>
              <a:rPr lang="en-US" altLang="ko-KR" sz="1800" dirty="0">
                <a:effectLst/>
                <a:latin typeface="NimbusRomNo9L"/>
              </a:rPr>
              <a:t>.</a:t>
            </a:r>
            <a:r>
              <a:rPr lang="ko-KR" altLang="en-US" sz="1800" dirty="0">
                <a:effectLst/>
                <a:latin typeface="NimbusRomNo9L"/>
              </a:rPr>
              <a:t> 일단</a:t>
            </a:r>
            <a:r>
              <a:rPr lang="en" altLang="ko-KR" sz="1800" dirty="0">
                <a:effectLst/>
                <a:latin typeface="NimbusRomNo9L"/>
              </a:rPr>
              <a:t> </a:t>
            </a:r>
            <a:r>
              <a:rPr lang="ko-KR" altLang="en-US" sz="1800" dirty="0">
                <a:effectLst/>
                <a:latin typeface="NimbusRomNo9L"/>
              </a:rPr>
              <a:t>위 그래프들은 </a:t>
            </a:r>
            <a:r>
              <a:rPr lang="en" altLang="ko-KR" sz="1800" dirty="0">
                <a:effectLst/>
                <a:latin typeface="NimbusRomNo9L"/>
              </a:rPr>
              <a:t>VAE</a:t>
            </a:r>
            <a:r>
              <a:rPr lang="ko-KR" altLang="en-US" sz="1800" dirty="0">
                <a:effectLst/>
                <a:latin typeface="NimbusRomNo9L"/>
              </a:rPr>
              <a:t> 알고리즘을 </a:t>
            </a:r>
            <a:r>
              <a:rPr lang="en-US" altLang="ko-KR" sz="1800" dirty="0">
                <a:effectLst/>
                <a:latin typeface="NimbusRomNo9L"/>
              </a:rPr>
              <a:t>lower bound</a:t>
            </a:r>
            <a:r>
              <a:rPr lang="ko-KR" altLang="en-US" sz="1800" dirty="0" err="1">
                <a:effectLst/>
                <a:latin typeface="NimbusRomNo9L"/>
              </a:rPr>
              <a:t>를</a:t>
            </a:r>
            <a:r>
              <a:rPr lang="ko-KR" altLang="en-US" sz="1800" dirty="0">
                <a:effectLst/>
                <a:latin typeface="NimbusRomNo9L"/>
              </a:rPr>
              <a:t> 기준으로 다른 </a:t>
            </a:r>
            <a:r>
              <a:rPr lang="en-US" altLang="ko-KR" sz="1800" dirty="0">
                <a:effectLst/>
                <a:latin typeface="NimbusRomNo9L"/>
              </a:rPr>
              <a:t>related </a:t>
            </a:r>
            <a:r>
              <a:rPr lang="ko-KR" altLang="en-US" sz="1800" dirty="0">
                <a:effectLst/>
                <a:latin typeface="NimbusRomNo9L"/>
              </a:rPr>
              <a:t>알고리즘과 비교한 그래프입니다</a:t>
            </a:r>
            <a:r>
              <a:rPr lang="en-US" altLang="ko-KR" sz="1800" dirty="0">
                <a:effectLst/>
                <a:latin typeface="NimbusRomNo9L"/>
              </a:rPr>
              <a:t>. MNIST</a:t>
            </a:r>
            <a:r>
              <a:rPr lang="ko-KR" altLang="en-US" sz="1800" dirty="0">
                <a:effectLst/>
                <a:latin typeface="NimbusRomNo9L"/>
              </a:rPr>
              <a:t>와 </a:t>
            </a:r>
            <a:r>
              <a:rPr lang="en-US" altLang="ko-KR" sz="1800" dirty="0">
                <a:effectLst/>
                <a:latin typeface="NimbusRomNo9L"/>
              </a:rPr>
              <a:t>Frey Face</a:t>
            </a:r>
            <a:r>
              <a:rPr lang="ko-KR" altLang="en-US" sz="1800" dirty="0">
                <a:effectLst/>
                <a:latin typeface="NimbusRomNo9L"/>
              </a:rPr>
              <a:t> 데이터에 적용하였고 다양한 </a:t>
            </a:r>
            <a:r>
              <a:rPr lang="en-US" altLang="ko-KR" sz="1800" dirty="0">
                <a:effectLst/>
                <a:latin typeface="NimbusRomNo9L"/>
              </a:rPr>
              <a:t>latent variable </a:t>
            </a:r>
            <a:r>
              <a:rPr lang="ko-KR" altLang="en-US" sz="1800" dirty="0">
                <a:effectLst/>
                <a:latin typeface="NimbusRomNo9L"/>
              </a:rPr>
              <a:t>수에 대해서 성능을 비교하였습니다</a:t>
            </a:r>
            <a:r>
              <a:rPr lang="en-US" altLang="ko-KR" sz="1800" dirty="0">
                <a:effectLst/>
                <a:latin typeface="NimbusRomNo9L"/>
              </a:rPr>
              <a:t>. Hidden unit</a:t>
            </a:r>
            <a:r>
              <a:rPr lang="ko-KR" altLang="en-US" sz="1800" dirty="0">
                <a:effectLst/>
                <a:latin typeface="NimbusRomNo9L"/>
              </a:rPr>
              <a:t>의 개수는 </a:t>
            </a:r>
            <a:r>
              <a:rPr lang="en-US" altLang="ko-KR" sz="1800" dirty="0">
                <a:effectLst/>
                <a:latin typeface="NimbusRomNo9L"/>
              </a:rPr>
              <a:t>auto-encoder</a:t>
            </a:r>
            <a:r>
              <a:rPr lang="ko-KR" altLang="en-US" sz="1800" dirty="0">
                <a:effectLst/>
                <a:latin typeface="NimbusRomNo9L"/>
              </a:rPr>
              <a:t> 논문을 참고하여 설정하였고 성능들은 </a:t>
            </a:r>
            <a:r>
              <a:rPr lang="en-US" altLang="ko-KR" sz="1800" dirty="0">
                <a:effectLst/>
                <a:latin typeface="NimbusRomNo9L"/>
              </a:rPr>
              <a:t>unit</a:t>
            </a:r>
            <a:r>
              <a:rPr lang="ko-KR" altLang="en-US" sz="1800" dirty="0">
                <a:effectLst/>
                <a:latin typeface="NimbusRomNo9L"/>
              </a:rPr>
              <a:t>의 개수에 크게 영향을 받지 않았습니다</a:t>
            </a:r>
            <a:r>
              <a:rPr lang="en-US" altLang="ko-KR" sz="1800" dirty="0">
                <a:effectLst/>
                <a:latin typeface="NimbusRomNo9L"/>
              </a:rPr>
              <a:t>. </a:t>
            </a:r>
            <a:r>
              <a:rPr lang="ko-KR" altLang="en-US" sz="1800" dirty="0">
                <a:effectLst/>
                <a:latin typeface="NimbusRomNo9L"/>
              </a:rPr>
              <a:t>실험 결과 모든 실험에서 </a:t>
            </a:r>
            <a:r>
              <a:rPr lang="en-US" altLang="ko-KR" sz="1800" dirty="0">
                <a:effectLst/>
                <a:latin typeface="NimbusRomNo9L"/>
              </a:rPr>
              <a:t>VAE</a:t>
            </a:r>
            <a:r>
              <a:rPr lang="ko-KR" altLang="en-US" sz="1800" dirty="0">
                <a:effectLst/>
                <a:latin typeface="NimbusRomNo9L"/>
              </a:rPr>
              <a:t>가 다른 비교군 알고리즘보다 빠른 </a:t>
            </a:r>
            <a:r>
              <a:rPr lang="en-US" altLang="ko-KR" sz="1800" dirty="0">
                <a:effectLst/>
                <a:latin typeface="NimbusRomNo9L"/>
              </a:rPr>
              <a:t>lower bound convergence</a:t>
            </a:r>
            <a:r>
              <a:rPr lang="ko-KR" altLang="en-US" sz="1800" dirty="0" err="1">
                <a:effectLst/>
                <a:latin typeface="NimbusRomNo9L"/>
              </a:rPr>
              <a:t>를</a:t>
            </a:r>
            <a:r>
              <a:rPr lang="ko-KR" altLang="en-US" sz="1800" dirty="0">
                <a:effectLst/>
                <a:latin typeface="NimbusRomNo9L"/>
              </a:rPr>
              <a:t> 이루었습니다</a:t>
            </a:r>
            <a:r>
              <a:rPr lang="en-US" altLang="ko-KR" sz="1800" dirty="0">
                <a:effectLst/>
                <a:latin typeface="NimbusRomNo9L"/>
              </a:rPr>
              <a:t>.</a:t>
            </a:r>
            <a:r>
              <a:rPr lang="ko-KR" altLang="en-US" sz="1800" dirty="0">
                <a:effectLst/>
                <a:latin typeface="NimbusRomNo9L"/>
              </a:rPr>
              <a:t> 흥미로운 사실은 잠재 변수의 개수가 증가해도 </a:t>
            </a:r>
            <a:r>
              <a:rPr lang="ko-KR" altLang="en-US" sz="1800" dirty="0" err="1">
                <a:effectLst/>
                <a:latin typeface="NimbusRomNo9L"/>
              </a:rPr>
              <a:t>오버피팅이</a:t>
            </a:r>
            <a:r>
              <a:rPr lang="ko-KR" altLang="en-US" sz="1800" dirty="0">
                <a:effectLst/>
                <a:latin typeface="NimbusRomNo9L"/>
              </a:rPr>
              <a:t> 일어나지 않았다는 것입니다</a:t>
            </a:r>
            <a:r>
              <a:rPr lang="en-US" altLang="ko-KR" sz="1800" dirty="0">
                <a:effectLst/>
                <a:latin typeface="NimbusRomNo9L"/>
              </a:rPr>
              <a:t> </a:t>
            </a:r>
            <a:r>
              <a:rPr lang="ko-KR" altLang="en-US" sz="1800" dirty="0">
                <a:effectLst/>
                <a:latin typeface="NimbusRomNo9L"/>
              </a:rPr>
              <a:t>이는 </a:t>
            </a:r>
            <a:r>
              <a:rPr lang="en-US" altLang="ko-KR" sz="1800" dirty="0">
                <a:effectLst/>
                <a:latin typeface="NimbusRomNo9L"/>
              </a:rPr>
              <a:t>loss function</a:t>
            </a:r>
            <a:r>
              <a:rPr lang="ko-KR" altLang="en-US" sz="1800" dirty="0">
                <a:effectLst/>
                <a:latin typeface="NimbusRomNo9L"/>
              </a:rPr>
              <a:t>의 </a:t>
            </a:r>
            <a:r>
              <a:rPr lang="ko-KR" altLang="en-US" sz="1800" dirty="0" err="1">
                <a:effectLst/>
                <a:latin typeface="NimbusRomNo9L"/>
              </a:rPr>
              <a:t>두번쨰</a:t>
            </a:r>
            <a:r>
              <a:rPr lang="ko-KR" altLang="en-US" sz="1800" dirty="0">
                <a:effectLst/>
                <a:latin typeface="NimbusRomNo9L"/>
              </a:rPr>
              <a:t> 항인 </a:t>
            </a:r>
            <a:r>
              <a:rPr lang="en-US" altLang="ko-KR" sz="1800" dirty="0">
                <a:effectLst/>
                <a:latin typeface="NimbusRomNo9L"/>
              </a:rPr>
              <a:t>regularization term</a:t>
            </a:r>
            <a:r>
              <a:rPr lang="ko-KR" altLang="en-US" sz="1800" dirty="0">
                <a:effectLst/>
                <a:latin typeface="NimbusRomNo9L"/>
              </a:rPr>
              <a:t>의 영향</a:t>
            </a:r>
            <a:r>
              <a:rPr lang="en-US" altLang="ko-KR" sz="1800" dirty="0">
                <a:effectLst/>
                <a:latin typeface="NimbusRomNo9L"/>
              </a:rPr>
              <a:t> </a:t>
            </a:r>
            <a:r>
              <a:rPr lang="ko-KR" altLang="en-US" sz="1800" dirty="0">
                <a:effectLst/>
                <a:latin typeface="NimbusRomNo9L"/>
              </a:rPr>
              <a:t>때문으로 판단됩니다</a:t>
            </a:r>
            <a:r>
              <a:rPr lang="en-US" altLang="ko-KR" sz="1800" dirty="0">
                <a:effectLst/>
                <a:latin typeface="NimbusRomNo9L"/>
              </a:rPr>
              <a:t>.</a:t>
            </a:r>
            <a:r>
              <a:rPr lang="en" altLang="ko-KR" sz="1800" dirty="0">
                <a:effectLst/>
                <a:latin typeface="NimbusRomNo9L"/>
              </a:rPr>
              <a:t>  </a:t>
            </a:r>
            <a:endParaRPr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2584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앞선 지표에서는 </a:t>
            </a:r>
            <a:r>
              <a:rPr lang="en" altLang="ko-KR" dirty="0" err="1"/>
              <a:t>Elbo</a:t>
            </a:r>
            <a:r>
              <a:rPr lang="ko-KR" altLang="en-US" dirty="0"/>
              <a:t>가 얼마나 빠르게 </a:t>
            </a:r>
            <a:r>
              <a:rPr lang="en-US" altLang="ko-KR" dirty="0"/>
              <a:t>converge</a:t>
            </a:r>
            <a:r>
              <a:rPr lang="ko-KR" altLang="en-US" dirty="0"/>
              <a:t>하는지를 살펴보았습니다</a:t>
            </a:r>
            <a:r>
              <a:rPr lang="en-US" altLang="ko-KR" dirty="0"/>
              <a:t>.</a:t>
            </a:r>
            <a:r>
              <a:rPr lang="ko-KR" altLang="en-US" dirty="0"/>
              <a:t> 낮은 차원의 잠재 공간에서는 </a:t>
            </a:r>
            <a:r>
              <a:rPr lang="en-US" altLang="ko-KR" dirty="0"/>
              <a:t>generative model</a:t>
            </a:r>
            <a:r>
              <a:rPr lang="ko-KR" altLang="en-US" dirty="0"/>
              <a:t>의 </a:t>
            </a:r>
            <a:r>
              <a:rPr lang="en-US" altLang="ko-KR" dirty="0"/>
              <a:t>marginal likelihood</a:t>
            </a:r>
            <a:r>
              <a:rPr lang="ko-KR" altLang="en-US" dirty="0"/>
              <a:t> 자체를 구할 수도 있습니다</a:t>
            </a:r>
            <a:r>
              <a:rPr lang="en-US" altLang="ko-KR" dirty="0"/>
              <a:t>. </a:t>
            </a:r>
            <a:r>
              <a:rPr lang="ko-KR" altLang="en-US" dirty="0"/>
              <a:t>공식의 유도는 논문 </a:t>
            </a:r>
            <a:r>
              <a:rPr lang="en-US" altLang="ko-KR" dirty="0"/>
              <a:t>Appendix D</a:t>
            </a:r>
            <a:r>
              <a:rPr lang="ko-KR" altLang="en-US" dirty="0" err="1"/>
              <a:t>를</a:t>
            </a:r>
            <a:r>
              <a:rPr lang="ko-KR" altLang="en-US" dirty="0"/>
              <a:t> 참고하시면 됩니다</a:t>
            </a:r>
            <a:r>
              <a:rPr lang="en-US" altLang="ko-KR" dirty="0"/>
              <a:t>.  </a:t>
            </a:r>
            <a:r>
              <a:rPr lang="ko-KR" altLang="en-US" dirty="0"/>
              <a:t>쉽게 말해서 본래 </a:t>
            </a:r>
            <a:r>
              <a:rPr lang="en-US" altLang="ko-KR" dirty="0"/>
              <a:t>p theta x</a:t>
            </a:r>
            <a:r>
              <a:rPr lang="ko-KR" altLang="en-US" dirty="0" err="1"/>
              <a:t>를</a:t>
            </a:r>
            <a:r>
              <a:rPr lang="ko-KR" altLang="en-US" dirty="0"/>
              <a:t> 구할 때 모든 </a:t>
            </a:r>
            <a:r>
              <a:rPr lang="en-US" altLang="ko-KR" dirty="0"/>
              <a:t>z</a:t>
            </a:r>
            <a:r>
              <a:rPr lang="ko-KR" altLang="en-US" dirty="0"/>
              <a:t>에 대해서 적분이 불가능 </a:t>
            </a:r>
            <a:r>
              <a:rPr lang="ko-KR" altLang="en-US" dirty="0" err="1"/>
              <a:t>했었던</a:t>
            </a:r>
            <a:r>
              <a:rPr lang="ko-KR" altLang="en-US" dirty="0"/>
              <a:t> 문제가 있었는데 </a:t>
            </a:r>
            <a:r>
              <a:rPr lang="en-US" altLang="ko-KR" dirty="0"/>
              <a:t>low dimension</a:t>
            </a:r>
            <a:r>
              <a:rPr lang="ko-KR" altLang="en-US" dirty="0"/>
              <a:t>에서는 이 </a:t>
            </a:r>
            <a:r>
              <a:rPr lang="en-US" altLang="ko-KR" dirty="0"/>
              <a:t>marginal likelihood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마코브체인</a:t>
            </a:r>
            <a:r>
              <a:rPr lang="ko-KR" altLang="en-US" dirty="0"/>
              <a:t> </a:t>
            </a:r>
            <a:r>
              <a:rPr lang="ko-KR" altLang="en-US" dirty="0" err="1"/>
              <a:t>몬트카를로</a:t>
            </a:r>
            <a:r>
              <a:rPr lang="ko-KR" altLang="en-US" dirty="0"/>
              <a:t> 기법으로 구하는 겁니다</a:t>
            </a:r>
            <a:r>
              <a:rPr lang="en-US" altLang="ko-KR" dirty="0"/>
              <a:t>. </a:t>
            </a:r>
            <a:r>
              <a:rPr lang="ko-KR" altLang="en-US" dirty="0"/>
              <a:t>위 실험에서도 동일한 </a:t>
            </a:r>
            <a:r>
              <a:rPr lang="en-US" altLang="ko-KR" dirty="0"/>
              <a:t>MNIST</a:t>
            </a:r>
            <a:r>
              <a:rPr lang="ko-KR" altLang="en-US" dirty="0"/>
              <a:t> 데이터를 사용했는데 </a:t>
            </a:r>
            <a:r>
              <a:rPr lang="en-US" altLang="ko-KR" dirty="0"/>
              <a:t>wake sleep </a:t>
            </a:r>
            <a:r>
              <a:rPr lang="ko-KR" altLang="en-US" dirty="0"/>
              <a:t>방법이나 </a:t>
            </a:r>
            <a:r>
              <a:rPr lang="en-US" altLang="ko-KR" dirty="0"/>
              <a:t>Monte </a:t>
            </a:r>
            <a:r>
              <a:rPr lang="en-US" altLang="ko-KR" dirty="0" err="1"/>
              <a:t>carlo</a:t>
            </a:r>
            <a:r>
              <a:rPr lang="en-US" altLang="ko-KR" dirty="0"/>
              <a:t> </a:t>
            </a:r>
            <a:r>
              <a:rPr lang="ko-KR" altLang="en-US" dirty="0"/>
              <a:t>방법에 비해 </a:t>
            </a:r>
            <a:r>
              <a:rPr lang="en-US" altLang="ko-KR" dirty="0"/>
              <a:t>convergence</a:t>
            </a:r>
            <a:r>
              <a:rPr lang="ko-KR" altLang="en-US" dirty="0"/>
              <a:t>가 더 빨리 이루어진다는 것을 알 수 있습니다</a:t>
            </a:r>
            <a:r>
              <a:rPr lang="en-US" altLang="ko-KR" dirty="0"/>
              <a:t>.</a:t>
            </a:r>
            <a:endParaRPr lang="en" altLang="ko-KR" dirty="0"/>
          </a:p>
          <a:p>
            <a:endParaRPr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9564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이어서 저의 </a:t>
            </a:r>
            <a:r>
              <a:rPr kumimoji="1" lang="en-US" altLang="ko-KR" dirty="0"/>
              <a:t>code implementation</a:t>
            </a:r>
            <a:r>
              <a:rPr kumimoji="1" lang="ko-KR" altLang="en-US" dirty="0"/>
              <a:t>을 소개하고자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논문에서는 </a:t>
            </a:r>
            <a:r>
              <a:rPr kumimoji="1" lang="en-US" altLang="ko-KR" dirty="0" err="1"/>
              <a:t>mnist</a:t>
            </a:r>
            <a:r>
              <a:rPr kumimoji="1" lang="en-US" altLang="ko-KR" dirty="0"/>
              <a:t> 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사용했었는데</a:t>
            </a:r>
            <a:r>
              <a:rPr kumimoji="1" lang="ko-KR" altLang="en-US" dirty="0"/>
              <a:t> 저는 </a:t>
            </a:r>
            <a:r>
              <a:rPr kumimoji="1" lang="en-US" altLang="ko-KR" dirty="0"/>
              <a:t>E-</a:t>
            </a:r>
            <a:r>
              <a:rPr kumimoji="1" lang="en-US" altLang="ko-KR" dirty="0" err="1"/>
              <a:t>mnist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숫자가 아닌 글자의 </a:t>
            </a:r>
            <a:r>
              <a:rPr kumimoji="1" lang="ko-KR" altLang="en-US" dirty="0" err="1"/>
              <a:t>손글씨</a:t>
            </a:r>
            <a:r>
              <a:rPr kumimoji="1" lang="ko-KR" altLang="en-US" dirty="0"/>
              <a:t> 데이터를 사용해서 구현을 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데이터가 어떤 모양인지를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데이터를 합쳐서 프린트를 해보았는데 다음과 같은 글씨들이 나왔습니다</a:t>
            </a:r>
            <a:r>
              <a:rPr kumimoji="1" lang="en-US" altLang="ko-KR" dirty="0"/>
              <a:t>. Tensor </a:t>
            </a:r>
            <a:r>
              <a:rPr kumimoji="1" lang="ko-KR" altLang="en-US" dirty="0"/>
              <a:t>크기는 </a:t>
            </a:r>
            <a:r>
              <a:rPr kumimoji="1" lang="en-US" altLang="ko-KR" dirty="0"/>
              <a:t>28 by 28</a:t>
            </a:r>
            <a:r>
              <a:rPr kumimoji="1" lang="ko-KR" altLang="en-US" dirty="0"/>
              <a:t>로 기존 </a:t>
            </a:r>
            <a:r>
              <a:rPr kumimoji="1" lang="en-US" altLang="ko-KR" dirty="0" err="1"/>
              <a:t>mnist</a:t>
            </a:r>
            <a:r>
              <a:rPr kumimoji="1" lang="ko-KR" altLang="en-US" dirty="0"/>
              <a:t>와 동일했습니다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잘 보시면 중간에 제트 파이 알파 등의 익숙한 기호들의 글씨가 있는 것을 확인할 수 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661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이어서 </a:t>
            </a:r>
            <a:r>
              <a:rPr kumimoji="1" lang="en-US" altLang="ko-KR" dirty="0"/>
              <a:t>VAE </a:t>
            </a:r>
            <a:r>
              <a:rPr kumimoji="1" lang="ko-KR" altLang="en-US" dirty="0"/>
              <a:t>내부 코드를 살펴보겠습니다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</a:t>
            </a:r>
            <a:r>
              <a:rPr kumimoji="1" lang="en-US" altLang="ko-KR" dirty="0" err="1"/>
              <a:t>init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input dimension, 2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hidden dimension,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embedding dimension</a:t>
            </a:r>
            <a:r>
              <a:rPr kumimoji="1" lang="ko-KR" altLang="en-US" dirty="0"/>
              <a:t>의 수를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받게 됩니다</a:t>
            </a:r>
            <a:r>
              <a:rPr kumimoji="1" lang="en-US" altLang="ko-KR" dirty="0"/>
              <a:t>. Encoder</a:t>
            </a:r>
            <a:r>
              <a:rPr kumimoji="1" lang="ko-KR" altLang="en-US" dirty="0"/>
              <a:t>부분을 살펴보면 인코더에 들어온 데이터는 </a:t>
            </a:r>
            <a:r>
              <a:rPr kumimoji="1" lang="en-US" altLang="ko-KR" dirty="0"/>
              <a:t>fc1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fc2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거쳐서 차원 축소를 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fc2</a:t>
            </a:r>
            <a:r>
              <a:rPr kumimoji="1" lang="ko-KR" altLang="en-US" dirty="0"/>
              <a:t>의 결과 값은 </a:t>
            </a:r>
            <a:r>
              <a:rPr kumimoji="1" lang="en-US" altLang="ko-KR" dirty="0"/>
              <a:t>fc3_mean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fc3_variance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학습하는데 사용됩니다</a:t>
            </a:r>
            <a:r>
              <a:rPr kumimoji="1" lang="en-US" altLang="ko-KR" dirty="0"/>
              <a:t>. Fc3 </a:t>
            </a:r>
            <a:r>
              <a:rPr kumimoji="1" lang="ko-KR" altLang="en-US" dirty="0"/>
              <a:t>두개의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 모두 주어진 </a:t>
            </a:r>
            <a:r>
              <a:rPr kumimoji="1" lang="en-US" altLang="ko-KR" dirty="0"/>
              <a:t>embedding dimension</a:t>
            </a:r>
            <a:r>
              <a:rPr kumimoji="1" lang="ko-KR" altLang="en-US" dirty="0"/>
              <a:t>에 주어진 데이터를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시킵니다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이어서 </a:t>
            </a:r>
            <a:r>
              <a:rPr kumimoji="1" lang="ko-KR" altLang="en-US" dirty="0" err="1"/>
              <a:t>디코더를</a:t>
            </a:r>
            <a:r>
              <a:rPr kumimoji="1" lang="ko-KR" altLang="en-US" dirty="0"/>
              <a:t> 살펴보면 </a:t>
            </a:r>
            <a:r>
              <a:rPr kumimoji="1" lang="en-US" altLang="ko-KR" dirty="0"/>
              <a:t>encoder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의 역을 수행하는 것을 볼 수 있습니다</a:t>
            </a:r>
            <a:r>
              <a:rPr kumimoji="1" lang="en-US" altLang="ko-KR" dirty="0"/>
              <a:t>. Embedding dimension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hidden dimension2, hidden dimension 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hidden dimension 1, </a:t>
            </a:r>
            <a:r>
              <a:rPr kumimoji="1" lang="ko-KR" altLang="en-US" dirty="0"/>
              <a:t>그리고 본래의 </a:t>
            </a:r>
            <a:r>
              <a:rPr kumimoji="1" lang="en-US" altLang="ko-KR" dirty="0"/>
              <a:t>input dimension</a:t>
            </a:r>
            <a:r>
              <a:rPr kumimoji="1" lang="ko-KR" altLang="en-US" dirty="0"/>
              <a:t>까지 </a:t>
            </a:r>
            <a:r>
              <a:rPr kumimoji="1" lang="en-US" altLang="ko-KR" dirty="0"/>
              <a:t>decoding</a:t>
            </a:r>
            <a:r>
              <a:rPr kumimoji="1" lang="ko-KR" altLang="en-US" dirty="0"/>
              <a:t>함을 확인할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704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우선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Variational Inference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Autoencoder</a:t>
            </a:r>
            <a:r>
              <a:rPr kumimoji="1" lang="ko-KR" altLang="en-US" dirty="0"/>
              <a:t>의 결합으로 이해하시면 편할 것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논문 분석에 앞서 </a:t>
            </a:r>
            <a:r>
              <a:rPr kumimoji="1" lang="en-US" altLang="ko-KR" dirty="0"/>
              <a:t>variational inference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Autoencoder</a:t>
            </a:r>
            <a:r>
              <a:rPr kumimoji="1" lang="ko-KR" altLang="en-US" dirty="0"/>
              <a:t>에 대해 먼저 알아보겠습니다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첫번쨰로 </a:t>
            </a:r>
            <a:r>
              <a:rPr lang="en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V</a:t>
            </a:r>
            <a:r>
              <a:rPr lang="en-US" altLang="ko-KR" sz="1200" b="0" i="0" dirty="0" err="1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ariational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Inference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란 사후확률</a:t>
            </a:r>
            <a:r>
              <a:rPr lang="en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분포 </a:t>
            </a:r>
            <a:r>
              <a:rPr lang="ko-KR" altLang="en-US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𝑝</a:t>
            </a:r>
            <a:r>
              <a:rPr lang="en-US" altLang="ko-KR" sz="12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(</a:t>
            </a:r>
            <a:r>
              <a:rPr lang="ko-KR" altLang="en-US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𝑧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|</a:t>
            </a:r>
            <a:r>
              <a:rPr lang="ko-KR" altLang="en-US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𝑥</a:t>
            </a:r>
            <a:r>
              <a:rPr lang="en-US" altLang="ko-KR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)</a:t>
            </a:r>
            <a:r>
              <a:rPr lang="ko-KR" altLang="en-US" sz="1200" b="0" i="0" dirty="0" err="1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를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다루기 쉬운 확률분포 </a:t>
            </a:r>
            <a:r>
              <a:rPr lang="ko-KR" altLang="en-US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𝑞</a:t>
            </a:r>
            <a:r>
              <a:rPr lang="en-US" altLang="ko-KR" sz="12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(</a:t>
            </a:r>
            <a:r>
              <a:rPr lang="ko-KR" altLang="en-US" sz="12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𝑧</a:t>
            </a:r>
            <a:r>
              <a:rPr lang="en-US" altLang="ko-KR" sz="12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)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로 근사하는 걸 말합니다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. 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근사화해서 구하는 이유는 정확한 사후확률 분포를 계산하는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게 불가능에 가까울 정도로 어려운 경우가 많기 때문입니다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. </a:t>
            </a:r>
            <a:r>
              <a:rPr lang="en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VI</a:t>
            </a:r>
            <a:r>
              <a:rPr lang="ko-KR" altLang="en-US" sz="1200" b="0" i="0" dirty="0" err="1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를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도식화한 그림은 보이는 바와 같습니다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. 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이는 사후확률 분포 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p of z given x</a:t>
            </a:r>
            <a:r>
              <a:rPr lang="ko-KR" altLang="en-US" sz="1200" b="0" i="0" dirty="0" err="1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를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우리가 익히 알고 있는 정규분포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Q(z)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로 근사한 케이스입니다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R" sz="1200" dirty="0">
              <a:latin typeface="Malgun Gothic"/>
              <a:cs typeface="Malgun Gothic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259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이어서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forward</a:t>
            </a:r>
            <a:r>
              <a:rPr kumimoji="1" lang="ko-KR" altLang="en-US" dirty="0"/>
              <a:t>함수를 살펴보겠습니다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우선 </a:t>
            </a:r>
            <a:r>
              <a:rPr kumimoji="1" lang="en-US" altLang="ko-KR" dirty="0"/>
              <a:t>28</a:t>
            </a:r>
            <a:r>
              <a:rPr kumimoji="1" lang="ko-KR" altLang="en-US" dirty="0"/>
              <a:t> </a:t>
            </a:r>
            <a:r>
              <a:rPr kumimoji="1" lang="en-US" altLang="ko-KR" dirty="0"/>
              <a:t>by 28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emnist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데이터를 </a:t>
            </a:r>
            <a:r>
              <a:rPr kumimoji="1" lang="en-US" altLang="ko-KR" dirty="0"/>
              <a:t>fully connected layer</a:t>
            </a:r>
            <a:r>
              <a:rPr kumimoji="1" lang="ko-KR" altLang="en-US" dirty="0"/>
              <a:t>에 넣기 위해 </a:t>
            </a:r>
            <a:r>
              <a:rPr kumimoji="1" lang="en-US" altLang="ko-KR" dirty="0"/>
              <a:t>1 by 784 </a:t>
            </a:r>
            <a:r>
              <a:rPr kumimoji="1" lang="ko-KR" altLang="en-US" dirty="0" err="1"/>
              <a:t>텐서로</a:t>
            </a:r>
            <a:r>
              <a:rPr kumimoji="1" lang="ko-KR" altLang="en-US" dirty="0"/>
              <a:t> 바꿔주었고 위에서 정의한 인코더를 통과시켜주었습니다</a:t>
            </a:r>
            <a:r>
              <a:rPr kumimoji="1" lang="en-US" altLang="ko-KR" dirty="0"/>
              <a:t>. Fc1 </a:t>
            </a:r>
            <a:r>
              <a:rPr kumimoji="1" lang="ko-KR" altLang="en-US" dirty="0"/>
              <a:t>이후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fc2 </a:t>
            </a:r>
            <a:r>
              <a:rPr kumimoji="1" lang="ko-KR" altLang="en-US" dirty="0"/>
              <a:t>이후 </a:t>
            </a:r>
            <a:r>
              <a:rPr kumimoji="1" lang="en-US" altLang="ko-KR" dirty="0" err="1"/>
              <a:t>relu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한 이후에 </a:t>
            </a:r>
            <a:r>
              <a:rPr kumimoji="1" lang="en-US" altLang="ko-KR" dirty="0"/>
              <a:t>fc3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통과시켜 </a:t>
            </a:r>
            <a:r>
              <a:rPr kumimoji="1" lang="en-US" altLang="ko-KR" dirty="0"/>
              <a:t>mu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log variance</a:t>
            </a:r>
            <a:r>
              <a:rPr kumimoji="1" lang="ko-KR" altLang="en-US" dirty="0"/>
              <a:t>로 정의해주었습니다</a:t>
            </a:r>
            <a:r>
              <a:rPr kumimoji="1" lang="en-US" altLang="ko-KR" dirty="0"/>
              <a:t>.  Epsilon</a:t>
            </a:r>
            <a:r>
              <a:rPr kumimoji="1" lang="ko-KR" altLang="en-US" dirty="0"/>
              <a:t>을 이용한 </a:t>
            </a:r>
            <a:r>
              <a:rPr kumimoji="1" lang="en-US" altLang="ko-KR" dirty="0" err="1"/>
              <a:t>reparemitization</a:t>
            </a:r>
            <a:r>
              <a:rPr kumimoji="1" lang="en-US" altLang="ko-KR" dirty="0"/>
              <a:t> trick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샘플링 </a:t>
            </a:r>
            <a:r>
              <a:rPr kumimoji="1" lang="ko-KR" altLang="en-US" dirty="0" err="1"/>
              <a:t>해주었씁니다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사실 코드 주석에서 </a:t>
            </a:r>
            <a:r>
              <a:rPr kumimoji="1" lang="ko-KR" altLang="en-US" dirty="0" err="1"/>
              <a:t>달아놓긴</a:t>
            </a:r>
            <a:r>
              <a:rPr kumimoji="1" lang="ko-KR" altLang="en-US" dirty="0"/>
              <a:t> 했는데 저는 이부분에서 살짝 의문이 </a:t>
            </a:r>
            <a:r>
              <a:rPr kumimoji="1" lang="ko-KR" altLang="en-US" dirty="0" err="1"/>
              <a:t>들었던게</a:t>
            </a:r>
            <a:r>
              <a:rPr kumimoji="1" lang="ko-KR" altLang="en-US" dirty="0"/>
              <a:t> 왜 굳이 </a:t>
            </a:r>
            <a:r>
              <a:rPr kumimoji="1" lang="en-US" altLang="ko-KR" dirty="0"/>
              <a:t>log variance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학습시키는 이유가 궁금했습니다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논문에서나 </a:t>
            </a:r>
            <a:r>
              <a:rPr kumimoji="1" lang="en-US" altLang="ko-KR" dirty="0"/>
              <a:t>author’s </a:t>
            </a:r>
            <a:r>
              <a:rPr kumimoji="1" lang="en-US" altLang="ko-KR" dirty="0" err="1"/>
              <a:t>github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봐도 </a:t>
            </a:r>
            <a:r>
              <a:rPr kumimoji="1" lang="en-US" altLang="ko-KR" dirty="0" err="1"/>
              <a:t>log_var</a:t>
            </a:r>
            <a:r>
              <a:rPr kumimoji="1" lang="ko-KR" altLang="en-US" dirty="0"/>
              <a:t>을 학습시키는데 애초에 </a:t>
            </a:r>
            <a:r>
              <a:rPr kumimoji="1" lang="en-US" altLang="ko-KR" dirty="0" err="1"/>
              <a:t>log_sigma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학습시키면 </a:t>
            </a:r>
            <a:r>
              <a:rPr kumimoji="1" lang="en-US" altLang="ko-KR" dirty="0"/>
              <a:t>0.5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곱할 필요가 없지 않아서 더 효율적이지 </a:t>
            </a:r>
            <a:r>
              <a:rPr kumimoji="1" lang="ko-KR" altLang="en-US" dirty="0" err="1"/>
              <a:t>않나라는</a:t>
            </a:r>
            <a:r>
              <a:rPr kumimoji="1" lang="ko-KR" altLang="en-US" dirty="0"/>
              <a:t> 의문점이 있습니다</a:t>
            </a:r>
            <a:r>
              <a:rPr kumimoji="1" lang="en-US" altLang="ko-KR" dirty="0"/>
              <a:t>. 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씌우는 이유는 </a:t>
            </a:r>
            <a:r>
              <a:rPr kumimoji="1" lang="en-US" altLang="ko-KR" dirty="0"/>
              <a:t>variance</a:t>
            </a:r>
            <a:r>
              <a:rPr kumimoji="1" lang="ko-KR" altLang="en-US" dirty="0"/>
              <a:t>가 음수가 </a:t>
            </a:r>
            <a:r>
              <a:rPr kumimoji="1" lang="ko-KR" altLang="en-US" dirty="0" err="1"/>
              <a:t>나오는것을</a:t>
            </a:r>
            <a:r>
              <a:rPr kumimoji="1" lang="ko-KR" altLang="en-US" dirty="0"/>
              <a:t> 방지하기 위해서라고 이해했습니다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아무튼 발표를 </a:t>
            </a:r>
            <a:r>
              <a:rPr kumimoji="1" lang="ko-KR" altLang="en-US" dirty="0" err="1"/>
              <a:t>이어나가자면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부분에는 </a:t>
            </a:r>
            <a:r>
              <a:rPr kumimoji="1" lang="en-US" altLang="ko-KR" dirty="0"/>
              <a:t>encoding</a:t>
            </a:r>
            <a:r>
              <a:rPr kumimoji="1" lang="ko-KR" altLang="en-US" dirty="0"/>
              <a:t>의 역연산을 해주죠 </a:t>
            </a:r>
            <a:r>
              <a:rPr kumimoji="1" lang="en-US" altLang="ko-KR" dirty="0"/>
              <a:t>fc4 </a:t>
            </a:r>
            <a:r>
              <a:rPr kumimoji="1" lang="ko-KR" altLang="en-US" dirty="0"/>
              <a:t>통과하고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이어서 </a:t>
            </a:r>
            <a:r>
              <a:rPr kumimoji="1" lang="en-US" altLang="ko-KR" dirty="0"/>
              <a:t>fc5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통과시키고 </a:t>
            </a:r>
            <a:r>
              <a:rPr kumimoji="1" lang="en-US" altLang="ko-KR" dirty="0" err="1"/>
              <a:t>relu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해주고 마지막엔</a:t>
            </a:r>
            <a:r>
              <a:rPr kumimoji="1" lang="en-US" altLang="ko-KR" dirty="0"/>
              <a:t> fc6</a:t>
            </a:r>
            <a:r>
              <a:rPr kumimoji="1" lang="ko-KR" altLang="en-US" dirty="0"/>
              <a:t>을 통과시키고 </a:t>
            </a:r>
            <a:r>
              <a:rPr kumimoji="1" lang="ko-KR" altLang="en-US" dirty="0" err="1"/>
              <a:t>시그모이드를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씌운값을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리턴시켜줍니다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5482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위에서 정의한 모델을 </a:t>
            </a:r>
            <a:r>
              <a:rPr kumimoji="1" lang="en-US" altLang="ko-KR" dirty="0"/>
              <a:t>instantiate</a:t>
            </a:r>
            <a:r>
              <a:rPr kumimoji="1" lang="ko-KR" altLang="en-US" dirty="0"/>
              <a:t>해주었고요 </a:t>
            </a:r>
            <a:r>
              <a:rPr kumimoji="1" lang="en-US" altLang="ko-KR" dirty="0"/>
              <a:t>dimension</a:t>
            </a:r>
            <a:r>
              <a:rPr kumimoji="1" lang="ko-KR" altLang="en-US" dirty="0"/>
              <a:t>은 논문에서 언급한바와 같이 </a:t>
            </a:r>
            <a:r>
              <a:rPr kumimoji="1" lang="ko-KR" altLang="en-US" dirty="0" err="1"/>
              <a:t>오토인코더의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previous literature</a:t>
            </a:r>
            <a:r>
              <a:rPr kumimoji="1" lang="ko-KR" altLang="en-US" dirty="0"/>
              <a:t>에서 소개된 차원을 참고해서 정의 해주었습니다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</a:t>
            </a:r>
            <a:r>
              <a:rPr kumimoji="1" lang="en-US" altLang="ko-KR" dirty="0"/>
              <a:t>loss function</a:t>
            </a:r>
            <a:r>
              <a:rPr kumimoji="1" lang="ko-KR" altLang="en-US" dirty="0"/>
              <a:t>은 앞서 </a:t>
            </a:r>
            <a:r>
              <a:rPr kumimoji="1" lang="ko-KR" altLang="en-US" dirty="0" err="1"/>
              <a:t>설명드린대로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kl divergence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reconstruction error</a:t>
            </a:r>
            <a:r>
              <a:rPr kumimoji="1" lang="ko-KR" altLang="en-US" dirty="0"/>
              <a:t>식이 베르누이 분포를 따른다는 가정하에 </a:t>
            </a:r>
            <a:r>
              <a:rPr kumimoji="1" lang="en-US" altLang="ko-KR" dirty="0"/>
              <a:t>cross entropy</a:t>
            </a:r>
            <a:r>
              <a:rPr kumimoji="1" lang="ko-KR" altLang="en-US" dirty="0"/>
              <a:t>식으로 정의해서 넣어주었습니다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3061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50</a:t>
            </a:r>
            <a:r>
              <a:rPr kumimoji="1" lang="ko-KR" altLang="en-US" dirty="0"/>
              <a:t>번의 </a:t>
            </a:r>
            <a:r>
              <a:rPr kumimoji="1" lang="en-US" altLang="ko-KR" dirty="0"/>
              <a:t>iteration</a:t>
            </a:r>
            <a:r>
              <a:rPr kumimoji="1" lang="ko-KR" altLang="en-US" dirty="0"/>
              <a:t>을 해주었고 </a:t>
            </a:r>
            <a:r>
              <a:rPr kumimoji="1" lang="en-US" altLang="ko-KR" dirty="0"/>
              <a:t>embedding dimension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20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설정해주었을 때 다음과 같은 결과물을 얻을 수 있었습니다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8100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이어서 </a:t>
            </a:r>
            <a:r>
              <a:rPr kumimoji="1" lang="en-US" altLang="ko-KR" dirty="0" err="1"/>
              <a:t>gvae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implementation</a:t>
            </a:r>
            <a:r>
              <a:rPr kumimoji="1" lang="ko-KR" altLang="en-US" dirty="0"/>
              <a:t>을 살펴보도록 하겠습니다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Gvae</a:t>
            </a:r>
            <a:r>
              <a:rPr kumimoji="1" lang="ko-KR" altLang="en-US" dirty="0"/>
              <a:t>의 경우 데이터의 </a:t>
            </a:r>
            <a:r>
              <a:rPr kumimoji="1" lang="en-US" altLang="ko-KR" dirty="0"/>
              <a:t>preprocessing</a:t>
            </a:r>
            <a:r>
              <a:rPr kumimoji="1" lang="ko-KR" altLang="en-US" dirty="0"/>
              <a:t>이 굉장히 복잡해서 </a:t>
            </a:r>
            <a:r>
              <a:rPr kumimoji="1" lang="en-US" altLang="ko-KR" dirty="0" err="1"/>
              <a:t>gvae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class </a:t>
            </a:r>
            <a:r>
              <a:rPr kumimoji="1" lang="en-US" altLang="ko-KR" dirty="0" err="1"/>
              <a:t>strcuture</a:t>
            </a:r>
            <a:r>
              <a:rPr kumimoji="1" lang="ko-KR" altLang="en-US" dirty="0"/>
              <a:t>만 코딩해보았습니다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</a:t>
            </a:r>
            <a:r>
              <a:rPr kumimoji="1" lang="en-US" altLang="ko-KR" dirty="0" err="1"/>
              <a:t>init</a:t>
            </a:r>
            <a:r>
              <a:rPr kumimoji="1" lang="ko-KR" altLang="en-US" dirty="0"/>
              <a:t>을 살펴보면 아까 설명 </a:t>
            </a:r>
            <a:r>
              <a:rPr kumimoji="1" lang="ko-KR" altLang="en-US" dirty="0" err="1"/>
              <a:t>드린바와</a:t>
            </a:r>
            <a:r>
              <a:rPr kumimoji="1" lang="ko-KR" altLang="en-US" dirty="0"/>
              <a:t> 같이 크게 두가지의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로 이루어져 있음을 확인할 수 있습니다</a:t>
            </a:r>
            <a:r>
              <a:rPr kumimoji="1" lang="en-US" altLang="ko-KR" dirty="0"/>
              <a:t>. First layer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되어있는 변수의 정의를 보면 </a:t>
            </a:r>
            <a:r>
              <a:rPr kumimoji="1" lang="en-US" altLang="ko-KR" dirty="0"/>
              <a:t>input dimension</a:t>
            </a:r>
            <a:r>
              <a:rPr kumimoji="1" lang="ko-KR" altLang="en-US" dirty="0"/>
              <a:t>의 데이터를 </a:t>
            </a:r>
            <a:r>
              <a:rPr kumimoji="1" lang="en-US" altLang="ko-KR" dirty="0"/>
              <a:t>graph convolution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output dimension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을 출력해낸다는 것을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이떄</a:t>
            </a:r>
            <a:r>
              <a:rPr kumimoji="1" lang="ko-KR" altLang="en-US" dirty="0"/>
              <a:t> </a:t>
            </a:r>
            <a:r>
              <a:rPr kumimoji="1" lang="en-US" altLang="ko-KR" dirty="0"/>
              <a:t>adjacent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 과정에서 사용하게 되고 </a:t>
            </a:r>
            <a:r>
              <a:rPr kumimoji="1" lang="en-US" altLang="ko-KR" dirty="0"/>
              <a:t>layer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거친 후에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받는 </a:t>
            </a:r>
            <a:r>
              <a:rPr kumimoji="1" lang="en-US" altLang="ko-KR" dirty="0" err="1"/>
              <a:t>relu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 함수로 활용합니다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이어서 </a:t>
            </a:r>
            <a:r>
              <a:rPr kumimoji="1" lang="en-US" altLang="ko-KR" dirty="0" err="1"/>
              <a:t>self.mean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self.logvariance</a:t>
            </a:r>
            <a:r>
              <a:rPr kumimoji="1" lang="ko-KR" altLang="en-US" dirty="0"/>
              <a:t>는 위에서 나온 </a:t>
            </a:r>
            <a:r>
              <a:rPr kumimoji="1" lang="en-US" altLang="ko-KR" dirty="0"/>
              <a:t>first layer </a:t>
            </a:r>
            <a:r>
              <a:rPr kumimoji="1" lang="ko-KR" altLang="en-US" dirty="0"/>
              <a:t>값으로 각각 </a:t>
            </a:r>
            <a:r>
              <a:rPr kumimoji="1" lang="en-US" altLang="ko-KR" dirty="0"/>
              <a:t>2</a:t>
            </a:r>
            <a:r>
              <a:rPr kumimoji="1" lang="ko-KR" altLang="en-US" dirty="0"/>
              <a:t>곱하기 </a:t>
            </a:r>
            <a:r>
              <a:rPr kumimoji="1" lang="en-US" altLang="ko-KR" dirty="0" err="1"/>
              <a:t>ouput_dim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output_dimension</a:t>
            </a:r>
            <a:r>
              <a:rPr kumimoji="1" lang="ko-KR" altLang="en-US" dirty="0" err="1"/>
              <a:t>으로의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graph convolution</a:t>
            </a:r>
            <a:r>
              <a:rPr kumimoji="1" lang="ko-KR" altLang="en-US" dirty="0"/>
              <a:t>을 진행하게 되고 이번에는 </a:t>
            </a:r>
            <a:r>
              <a:rPr kumimoji="1" lang="en-US" altLang="ko-KR" dirty="0"/>
              <a:t>activation function</a:t>
            </a:r>
            <a:r>
              <a:rPr kumimoji="1" lang="ko-KR" altLang="en-US" dirty="0"/>
              <a:t>이 자신으로 설정되어 있는데 이는 별도의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이 없음을 뜻합니다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Forward </a:t>
            </a:r>
            <a:r>
              <a:rPr kumimoji="1" lang="ko-KR" altLang="en-US" dirty="0"/>
              <a:t>함수를 살펴보게 되면 위에서 정의한 함수들로 </a:t>
            </a:r>
            <a:r>
              <a:rPr kumimoji="1" lang="en-US" altLang="ko-KR" dirty="0"/>
              <a:t>mean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logvariance</a:t>
            </a:r>
            <a:r>
              <a:rPr kumimoji="1" lang="ko-KR" altLang="en-US" dirty="0"/>
              <a:t>의 값을 구해주고 </a:t>
            </a:r>
            <a:r>
              <a:rPr kumimoji="1" lang="en-US" altLang="ko-KR" dirty="0"/>
              <a:t>epsilon</a:t>
            </a:r>
            <a:r>
              <a:rPr kumimoji="1" lang="ko-KR" altLang="en-US" dirty="0"/>
              <a:t>을 활용한 </a:t>
            </a:r>
            <a:r>
              <a:rPr kumimoji="1" lang="en-US" altLang="ko-KR" dirty="0" err="1"/>
              <a:t>reparemitzation</a:t>
            </a:r>
            <a:r>
              <a:rPr kumimoji="1" lang="en-US" altLang="ko-KR" dirty="0"/>
              <a:t> trick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샘플링해줍니다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 샘플링한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z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 multiplication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decoding</a:t>
            </a:r>
            <a:r>
              <a:rPr kumimoji="1" lang="ko-KR" altLang="en-US" dirty="0"/>
              <a:t>을 해주게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그럼 다음 슬라이드에서는 위에 </a:t>
            </a:r>
            <a:r>
              <a:rPr kumimoji="1" lang="en-US" altLang="ko-KR" dirty="0" err="1"/>
              <a:t>init</a:t>
            </a:r>
            <a:r>
              <a:rPr kumimoji="1" lang="ko-KR" altLang="en-US" dirty="0"/>
              <a:t>에서 사용한 </a:t>
            </a:r>
            <a:r>
              <a:rPr kumimoji="1" lang="en-US" altLang="ko-KR" dirty="0" err="1"/>
              <a:t>graphconv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의 구조에 대해서 살펴보도록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531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Graphconv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살펴보면 우선</a:t>
            </a:r>
            <a:r>
              <a:rPr kumimoji="1" lang="en-US" altLang="ko-KR" dirty="0"/>
              <a:t> input dimension, </a:t>
            </a:r>
            <a:r>
              <a:rPr kumimoji="1" lang="en-US" altLang="ko-KR" dirty="0" err="1"/>
              <a:t>ouput</a:t>
            </a:r>
            <a:r>
              <a:rPr kumimoji="1" lang="en-US" altLang="ko-KR" dirty="0"/>
              <a:t> dimension, adjacent matrix,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activation </a:t>
            </a:r>
            <a:r>
              <a:rPr kumimoji="1" lang="ko-KR" altLang="en-US" dirty="0"/>
              <a:t>함수를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받습니다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세부 </a:t>
            </a:r>
            <a:r>
              <a:rPr kumimoji="1" lang="en-US" altLang="ko-KR" dirty="0"/>
              <a:t>variable</a:t>
            </a:r>
            <a:r>
              <a:rPr kumimoji="1" lang="ko-KR" altLang="en-US" dirty="0"/>
              <a:t>들을 살펴보면 우선 </a:t>
            </a:r>
            <a:r>
              <a:rPr kumimoji="1" lang="en-US" altLang="ko-KR" dirty="0" err="1"/>
              <a:t>self.weight</a:t>
            </a:r>
            <a:r>
              <a:rPr kumimoji="1" lang="ko-KR" altLang="en-US" dirty="0"/>
              <a:t>는 저희가 학습할 값이기 때문에 </a:t>
            </a:r>
            <a:r>
              <a:rPr kumimoji="1" lang="en-US" altLang="ko-KR" dirty="0"/>
              <a:t>input output dimension</a:t>
            </a:r>
            <a:r>
              <a:rPr kumimoji="1" lang="ko-KR" altLang="en-US" dirty="0"/>
              <a:t>에 맞추어 </a:t>
            </a:r>
            <a:r>
              <a:rPr kumimoji="1" lang="ko-KR" altLang="en-US" dirty="0" err="1"/>
              <a:t>랜덤한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초기화시켜주었습니다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이어서 </a:t>
            </a:r>
            <a:r>
              <a:rPr kumimoji="1" lang="en-US" altLang="ko-KR" dirty="0"/>
              <a:t>forward </a:t>
            </a:r>
            <a:r>
              <a:rPr kumimoji="1" lang="ko-KR" altLang="en-US" dirty="0"/>
              <a:t>함수에서는 받은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에 곱해주고 그 값을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곱해주었습니다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 </a:t>
            </a:r>
            <a:r>
              <a:rPr kumimoji="1" lang="ko-KR" altLang="en-US" dirty="0" err="1"/>
              <a:t>그결과값을</a:t>
            </a:r>
            <a:r>
              <a:rPr kumimoji="1" lang="ko-KR" altLang="en-US" dirty="0"/>
              <a:t> 받은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함수에 통과시켜 </a:t>
            </a:r>
            <a:r>
              <a:rPr kumimoji="1" lang="ko-KR" altLang="en-US" dirty="0" err="1"/>
              <a:t>리턴해줍니다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앞에서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로 설정한 첫번째 </a:t>
            </a:r>
            <a:r>
              <a:rPr kumimoji="1" lang="en-US" altLang="ko-KR" dirty="0"/>
              <a:t>layer</a:t>
            </a:r>
            <a:r>
              <a:rPr kumimoji="1" lang="ko-KR" altLang="en-US" dirty="0" err="1"/>
              <a:t>에선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activation</a:t>
            </a:r>
            <a:r>
              <a:rPr kumimoji="1" lang="ko-KR" altLang="en-US" dirty="0"/>
              <a:t>이 통과될 것이고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두번째 </a:t>
            </a:r>
            <a:r>
              <a:rPr kumimoji="1" lang="en-US" altLang="ko-KR" dirty="0"/>
              <a:t>mean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logvariance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정의할 땐 아무런 변화 없이 </a:t>
            </a:r>
            <a:r>
              <a:rPr kumimoji="1" lang="ko-KR" altLang="en-US" dirty="0" err="1"/>
              <a:t>리턴되겠죠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4087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</a:t>
            </a:r>
            <a:r>
              <a:rPr kumimoji="1" lang="en-US" altLang="ko-KR" dirty="0"/>
              <a:t> VAE</a:t>
            </a:r>
            <a:r>
              <a:rPr kumimoji="1" lang="ko-KR" altLang="en-US" dirty="0"/>
              <a:t>는 연속형 잠재 변수들을 </a:t>
            </a:r>
            <a:r>
              <a:rPr kumimoji="1" lang="ko-KR" altLang="en-US" dirty="0" err="1"/>
              <a:t>변분</a:t>
            </a:r>
            <a:r>
              <a:rPr kumimoji="1" lang="ko-KR" altLang="en-US" dirty="0"/>
              <a:t> 추론할 때 유용한 알고리즘임을 알 수 있었습니다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와 이를 그래프에 적용한 </a:t>
            </a:r>
            <a:r>
              <a:rPr kumimoji="1" lang="en-US" altLang="ko-KR" dirty="0"/>
              <a:t>GVAE </a:t>
            </a:r>
            <a:r>
              <a:rPr kumimoji="1" lang="ko-KR" altLang="en-US" dirty="0"/>
              <a:t>두개 모두 </a:t>
            </a:r>
            <a:r>
              <a:rPr kumimoji="1" lang="en-US" altLang="ko-KR" dirty="0"/>
              <a:t>featureless task</a:t>
            </a:r>
            <a:r>
              <a:rPr kumimoji="1" lang="ko-KR" altLang="en-US" dirty="0"/>
              <a:t>에서 좋은 성능을 보였으며 만일 더 정확한 사전 분포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더 </a:t>
            </a:r>
            <a:r>
              <a:rPr kumimoji="1" lang="en-US" altLang="ko-KR" dirty="0"/>
              <a:t>flexible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generative model,</a:t>
            </a:r>
            <a:r>
              <a:rPr kumimoji="1" lang="ko-KR" altLang="en-US" dirty="0"/>
              <a:t> 그리고 확장성 있는 </a:t>
            </a:r>
            <a:r>
              <a:rPr kumimoji="1" lang="en-US" altLang="ko-KR" dirty="0" err="1"/>
              <a:t>sgd</a:t>
            </a:r>
            <a:r>
              <a:rPr kumimoji="1" lang="en-US" altLang="ko-KR" dirty="0"/>
              <a:t> </a:t>
            </a:r>
            <a:r>
              <a:rPr kumimoji="1" lang="ko-KR" altLang="en-US" dirty="0"/>
              <a:t>알고리즘 적용이 이루어진다면 더 큰 성능 향상을 기대할 수 있을 것으로 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살짝 여담이지만 산업경영학동 </a:t>
            </a:r>
            <a:r>
              <a:rPr kumimoji="1" lang="en-US" altLang="ko-KR" dirty="0"/>
              <a:t>1</a:t>
            </a:r>
            <a:r>
              <a:rPr kumimoji="1" lang="ko-KR" altLang="en-US" dirty="0"/>
              <a:t>층 </a:t>
            </a:r>
            <a:r>
              <a:rPr kumimoji="1" lang="ko-KR" altLang="en-US" dirty="0" err="1"/>
              <a:t>시너스택</a:t>
            </a:r>
            <a:r>
              <a:rPr kumimoji="1" lang="ko-KR" altLang="en-US" dirty="0"/>
              <a:t> 연구실 유리창에 </a:t>
            </a:r>
            <a:r>
              <a:rPr kumimoji="1" lang="en-US" altLang="ko-KR" dirty="0"/>
              <a:t>VAE lower bound </a:t>
            </a:r>
            <a:r>
              <a:rPr kumimoji="1" lang="ko-KR" altLang="en-US" dirty="0"/>
              <a:t>식이 ₩적혀 있었습니다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처음 건물에 왔을 때는 무슨 뜻인지 전혀 몰랐는데 논문을 읽고 연구실을 지날 때 보니 식을 이해하고 알아볼 수 있어 굉장히 뿌듯했습니다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다른 분들도 혹시 지나가실 때 한번 찾아보시면 재밌을 것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이상으로 발표 마치겠습니다 감사합니다</a:t>
            </a:r>
            <a:r>
              <a:rPr kumimoji="1" lang="en-US" altLang="ko-KR" dirty="0"/>
              <a:t>.!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8524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ko-KR" altLang="en-US" sz="1200" b="0" i="0" kern="120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이어서 </a:t>
            </a:r>
            <a:r>
              <a:rPr lang="en-US" altLang="ko-KR" sz="1200" b="0" i="0" kern="120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AutoEncoder</a:t>
            </a:r>
            <a:r>
              <a:rPr lang="ko-KR" altLang="en-US" sz="1200" b="0" i="0" kern="120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에 대해 알아보겠습니다</a:t>
            </a:r>
            <a:r>
              <a:rPr lang="en-US" altLang="ko-KR" sz="1200" b="0" i="0" kern="120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  <a:cs typeface="+mn-cs"/>
              </a:rPr>
              <a:t>. </a:t>
            </a:r>
            <a:r>
              <a:rPr lang="ko-KR" altLang="en-US" b="1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오토인코더</a:t>
            </a:r>
            <a:r>
              <a:rPr lang="en-US" altLang="ko-KR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R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Auto Encoder)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란 입력이 들어왔을 때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 입력 데이터를 최대한 </a:t>
            </a:r>
            <a:r>
              <a:rPr lang="en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compression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시킨 후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compressed data</a:t>
            </a:r>
            <a:r>
              <a:rPr lang="ko-KR" altLang="en-US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다시 본래의 입력 형태로 복원 시키는 신경망입니다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이때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데이터를 압축하는 부분을 </a:t>
            </a:r>
            <a:r>
              <a:rPr lang="en" altLang="ko-KR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Encoder</a:t>
            </a:r>
            <a:r>
              <a:rPr lang="ko-KR" altLang="en-US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라고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하고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복원하는 부분을 </a:t>
            </a:r>
            <a:r>
              <a:rPr lang="en" altLang="ko-KR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Decoder</a:t>
            </a:r>
            <a:r>
              <a:rPr lang="ko-KR" altLang="en-US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라고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부릅니다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압축 과정에서 추출한 의미 있는 데이터 </a:t>
            </a:r>
            <a:r>
              <a:rPr lang="en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</a:t>
            </a:r>
            <a:r>
              <a:rPr lang="ko-KR" altLang="en-US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보통 </a:t>
            </a:r>
            <a:r>
              <a:rPr lang="en" altLang="ko-KR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latent vector</a:t>
            </a:r>
            <a:r>
              <a:rPr lang="ko-KR" altLang="en-US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라고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부릅니다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25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Auto Encoder</a:t>
            </a:r>
            <a:r>
              <a:rPr kumimoji="1" lang="ko-KR" altLang="en-US" dirty="0"/>
              <a:t>는 핵심적인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들을 학습하기 때문에 </a:t>
            </a:r>
            <a:r>
              <a:rPr kumimoji="1" lang="en-US" altLang="ko-KR" dirty="0"/>
              <a:t>Anomaly Detection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Image Denoising</a:t>
            </a:r>
            <a:r>
              <a:rPr kumimoji="1" lang="ko-KR" altLang="en-US" dirty="0"/>
              <a:t>에 주로 사용됩니다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정상적인 데이터는 압축과 재건 과정을 거쳐도 원본과 비슷하게 복구가 되고 그렇지 않은 데이터들은 </a:t>
            </a:r>
            <a:r>
              <a:rPr kumimoji="1" lang="en-US" altLang="ko-KR" dirty="0"/>
              <a:t>reconstruction error</a:t>
            </a:r>
            <a:r>
              <a:rPr kumimoji="1" lang="ko-KR" altLang="en-US" dirty="0"/>
              <a:t>가 크게 발생되는 </a:t>
            </a:r>
            <a:r>
              <a:rPr kumimoji="1" lang="en-US" altLang="ko-KR" dirty="0"/>
              <a:t>autoencoder</a:t>
            </a:r>
            <a:r>
              <a:rPr kumimoji="1" lang="ko-KR" altLang="en-US" dirty="0"/>
              <a:t>의 성질 때문이죠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위의 노이즈 낀 사진이 </a:t>
            </a:r>
            <a:r>
              <a:rPr kumimoji="1" lang="en-US" altLang="ko-KR" dirty="0"/>
              <a:t>autoencoder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통과해서 노이즈가 없는 깔끔한 사진을 </a:t>
            </a:r>
            <a:r>
              <a:rPr kumimoji="1" lang="ko-KR" altLang="en-US" dirty="0" err="1"/>
              <a:t>생산해냈음을</a:t>
            </a:r>
            <a:r>
              <a:rPr kumimoji="1" lang="ko-KR" altLang="en-US" dirty="0"/>
              <a:t> 확인할 수 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660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그럼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VAE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이해하는데 필요한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Variational Inference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와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Auto Encoder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에 대해 알아보았으니 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VAE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사용하는지에 대해 한 번 알아보도록 하겠습니다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VAE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는 기본적으로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generative model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즉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특정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feature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을 받아서 이미지를 생성해내는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모델인거죠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그런데 좌측 도표에서 보여지듯이 단순히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Auto encoder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 적용하게 되면 잠재 공간에 전혀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mapping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되지 않는 데이터들이 있습니다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이 그림이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잠재공간인데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중간중간 빈 공간들이 있음을 확인할 수 있습니다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따라서 저 공백에 해당하는 점들을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encoder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에 넣게 되면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output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은 우리가 아는 결과물이 아니게 될 것입니다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</a:p>
          <a:p>
            <a:endParaRPr lang="en-US" altLang="ko-K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altLang="ko-K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조금 더 쉽게 풀어 설명하면 기존에 학습했던 데이터에 관한 정보에 대해서만 올바른 결과물을 낼 수 있다는 것입니다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예를 들어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source-serif-pro"/>
              </a:rPr>
              <a:t>mnist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데이터 중 잠재공간에 학습되지 않은 데이터가 들어왔을 경우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decoder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통과한 아웃풋이 전혀 글씨처럼 안보일 것입니다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이걸 잠재 공간이 정규화 되지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않았다라고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표현을 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r>
              <a:rPr lang="en" altLang="ko-K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</a:p>
          <a:p>
            <a:endParaRPr lang="en" altLang="ko-K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따라서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특정 부분과 특정 클러스터에서만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output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생성이 가능한 상황을 방지하기 위해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VAE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가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고안된것입니다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오른쪽 사진이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VAE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거친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잠재공간입니다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균등하게 데이터들이 학습되고 있음을 확인할 수 있죠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VAE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가 어떻게 오른쪽 그림과 같이 잠재공간을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정규화하는지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다음 슬라이드에서 알아보겠습니다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8277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위의 그림에서 보여지듯이 </a:t>
            </a:r>
            <a:r>
              <a:rPr kumimoji="1" lang="en-US" altLang="ko-KR" dirty="0" err="1"/>
              <a:t>vae</a:t>
            </a:r>
            <a:r>
              <a:rPr kumimoji="1" lang="ko-KR" altLang="en-US" dirty="0"/>
              <a:t>는 기존 </a:t>
            </a:r>
            <a:r>
              <a:rPr kumimoji="1" lang="en-US" altLang="ko-KR" dirty="0"/>
              <a:t>auto encoder</a:t>
            </a:r>
            <a:r>
              <a:rPr kumimoji="1" lang="ko-KR" altLang="en-US" dirty="0"/>
              <a:t>와 다르게 평균과 시그마를 데이터에서 추출하게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각각을 샘플링하고 조합하여 </a:t>
            </a:r>
            <a:r>
              <a:rPr kumimoji="1" lang="en-US" altLang="ko-KR" dirty="0"/>
              <a:t>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다음과 같은 방법으로 정규화를 </a:t>
            </a:r>
            <a:r>
              <a:rPr kumimoji="1" lang="ko-KR" altLang="en-US" dirty="0" err="1"/>
              <a:t>하게되면</a:t>
            </a:r>
            <a:r>
              <a:rPr kumimoji="1" lang="ko-KR" altLang="en-US" dirty="0"/>
              <a:t> 빈 공간이 없고 균등한 아웃풋이 나오게 </a:t>
            </a:r>
            <a:r>
              <a:rPr kumimoji="1" lang="ko-KR" altLang="en-US" dirty="0" err="1"/>
              <a:t>되는것이죠</a:t>
            </a:r>
            <a:r>
              <a:rPr kumimoji="1" lang="en-US" altLang="ko-KR" dirty="0"/>
              <a:t>. Latent Vector Z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orientation</a:t>
            </a:r>
            <a:r>
              <a:rPr kumimoji="1" lang="ko-KR" altLang="en-US" dirty="0"/>
              <a:t>이나 특징과 같은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들이 포함되어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저희가 하고 </a:t>
            </a:r>
            <a:r>
              <a:rPr kumimoji="1" lang="ko-KR" altLang="en-US" dirty="0" err="1"/>
              <a:t>싶은건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latent factor</a:t>
            </a:r>
            <a:r>
              <a:rPr kumimoji="1" lang="ko-KR" altLang="en-US" dirty="0"/>
              <a:t>이 주어졌을 때 </a:t>
            </a:r>
            <a:r>
              <a:rPr kumimoji="1" lang="en-US" altLang="ko-KR" dirty="0"/>
              <a:t>x</a:t>
            </a:r>
            <a:r>
              <a:rPr kumimoji="1" lang="ko-KR" altLang="en-US" dirty="0"/>
              <a:t>라는 결과를 낼 수 있는 </a:t>
            </a:r>
            <a:r>
              <a:rPr kumimoji="1" lang="en-US" altLang="ko-KR" dirty="0"/>
              <a:t>p</a:t>
            </a:r>
            <a:r>
              <a:rPr kumimoji="1" lang="ko-KR" altLang="en-US" dirty="0"/>
              <a:t>라는 함수를 구하는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는 사실 인코더를 </a:t>
            </a:r>
            <a:r>
              <a:rPr kumimoji="1" lang="ko-KR" altLang="en-US" dirty="0" err="1"/>
              <a:t>위한게</a:t>
            </a:r>
            <a:r>
              <a:rPr kumimoji="1" lang="ko-KR" altLang="en-US" dirty="0"/>
              <a:t> 아니라 </a:t>
            </a:r>
            <a:r>
              <a:rPr kumimoji="1" lang="ko-KR" altLang="en-US" dirty="0" err="1"/>
              <a:t>디코더에</a:t>
            </a:r>
            <a:r>
              <a:rPr kumimoji="1" lang="ko-KR" altLang="en-US" dirty="0"/>
              <a:t> 초점을 맞춘 모델이라는 것을 알 수 있습니다</a:t>
            </a:r>
            <a:r>
              <a:rPr kumimoji="1" lang="en-US" altLang="ko-KR" dirty="0"/>
              <a:t>. Z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latent factor</a:t>
            </a:r>
            <a:r>
              <a:rPr kumimoji="1" lang="ko-KR" altLang="en-US" dirty="0"/>
              <a:t>로부터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</a:t>
            </a:r>
            <a:r>
              <a:rPr kumimoji="1" lang="en-US" altLang="ko-KR" dirty="0"/>
              <a:t>generative model</a:t>
            </a:r>
            <a:r>
              <a:rPr kumimoji="1" lang="ko-KR" altLang="en-US" dirty="0" err="1"/>
              <a:t>인거지요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19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정리를 해보자면 저희는 지금 </a:t>
            </a:r>
            <a:r>
              <a:rPr kumimoji="1" lang="en-US" altLang="ko-KR" dirty="0"/>
              <a:t>z</a:t>
            </a:r>
            <a:r>
              <a:rPr kumimoji="1" lang="ko-KR" altLang="en-US" dirty="0"/>
              <a:t>라는 잠재 벡터가 주어졌을 때 우리가 원하는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나올 확률이 최대가 되게 하는 </a:t>
            </a:r>
            <a:r>
              <a:rPr kumimoji="1" lang="en-US" altLang="ko-KR" dirty="0"/>
              <a:t>probability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distribution</a:t>
            </a:r>
            <a:r>
              <a:rPr kumimoji="1" lang="ko-KR" altLang="en-US" dirty="0"/>
              <a:t>을 구하고 </a:t>
            </a:r>
            <a:r>
              <a:rPr kumimoji="1" lang="ko-KR" altLang="en-US" dirty="0" err="1"/>
              <a:t>싶은거죠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데이터라는 것은 샘플과 같은 것으로 </a:t>
            </a:r>
            <a:r>
              <a:rPr lang="en" altLang="ko-KR" b="1" i="0" dirty="0">
                <a:solidFill>
                  <a:srgbClr val="000000"/>
                </a:solidFill>
                <a:effectLst/>
                <a:latin typeface="inherit"/>
              </a:rPr>
              <a:t>IID(Independent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and </a:t>
            </a:r>
            <a:r>
              <a:rPr lang="en" altLang="ko-KR" b="1" i="0" dirty="0">
                <a:solidFill>
                  <a:srgbClr val="000000"/>
                </a:solidFill>
                <a:effectLst/>
                <a:latin typeface="inherit"/>
              </a:rPr>
              <a:t>Identically Distributed)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라는 가정을 따릅니다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r>
              <a:rPr lang="en" altLang="ko-KR" b="1" i="0" dirty="0">
                <a:solidFill>
                  <a:srgbClr val="000000"/>
                </a:solidFill>
                <a:effectLst/>
                <a:latin typeface="inherit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그러면 아래와 같은 총 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개의 이러한 데이터를 고려해보도록 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 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Xi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는 아래와 같은 확률 밀도 함수로부터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샘플링된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데이터입니다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그렇다면 우리가 구하고자 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 theta of 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의 확률은 </a:t>
            </a:r>
            <a:r>
              <a:rPr kumimoji="1" lang="en-US" altLang="ko-KR" dirty="0"/>
              <a:t>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동시에 일어날 확률을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대해서 적분하면 구할 수 있겠죠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쉽게 말하면 </a:t>
            </a:r>
            <a:r>
              <a:rPr kumimoji="1" lang="en-US" altLang="ko-KR" dirty="0"/>
              <a:t>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z</a:t>
            </a:r>
            <a:r>
              <a:rPr kumimoji="1" lang="ko-KR" altLang="en-US" dirty="0"/>
              <a:t>의 교집합을 모든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대해서 더하는 개념이라고 생각하시면 </a:t>
            </a:r>
            <a:r>
              <a:rPr kumimoji="1" lang="ko-KR" altLang="en-US"/>
              <a:t>됩니다</a:t>
            </a:r>
            <a:r>
              <a:rPr kumimoji="1" lang="en-US" altLang="ko-KR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029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p(x)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구하기 위해 </a:t>
            </a:r>
            <a:r>
              <a:rPr kumimoji="1" lang="en-US" altLang="ko-KR" dirty="0"/>
              <a:t>p(z)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가우시안으로</a:t>
            </a:r>
            <a:r>
              <a:rPr kumimoji="1" lang="ko-KR" altLang="en-US" dirty="0"/>
              <a:t> 일단 가정하면 계산할 수 있고 뒤에 있는 </a:t>
            </a:r>
            <a:r>
              <a:rPr kumimoji="1" lang="en-US" altLang="ko-KR" dirty="0"/>
              <a:t>p(</a:t>
            </a:r>
            <a:r>
              <a:rPr kumimoji="1" lang="en-US" altLang="ko-KR" dirty="0" err="1"/>
              <a:t>xgivenz</a:t>
            </a:r>
            <a:r>
              <a:rPr kumimoji="1" lang="en-US" altLang="ko-KR" dirty="0"/>
              <a:t>)</a:t>
            </a:r>
            <a:r>
              <a:rPr kumimoji="1" lang="ko-KR" altLang="en-US" dirty="0"/>
              <a:t> 부분은 </a:t>
            </a:r>
            <a:r>
              <a:rPr kumimoji="1" lang="ko-KR" altLang="en-US" dirty="0" err="1"/>
              <a:t>디코더를</a:t>
            </a:r>
            <a:r>
              <a:rPr kumimoji="1" lang="ko-KR" altLang="en-US" dirty="0"/>
              <a:t> 통해 구할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그런데 문제는 이 식을 모든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적분하는게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intractable</a:t>
            </a:r>
            <a:r>
              <a:rPr kumimoji="1" lang="ko-KR" altLang="en-US" dirty="0"/>
              <a:t>하다는 점입니다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이를 해결하기 위해 </a:t>
            </a:r>
            <a:r>
              <a:rPr kumimoji="1" lang="en-US" altLang="ko-KR" dirty="0"/>
              <a:t>decoder </a:t>
            </a:r>
            <a:r>
              <a:rPr kumimoji="1" lang="ko-KR" altLang="en-US" dirty="0" err="1"/>
              <a:t>부분뿐만</a:t>
            </a:r>
            <a:r>
              <a:rPr kumimoji="1" lang="ko-KR" altLang="en-US" dirty="0"/>
              <a:t> 아니라 </a:t>
            </a:r>
            <a:r>
              <a:rPr kumimoji="1" lang="en-US" altLang="ko-KR" dirty="0"/>
              <a:t>encoder</a:t>
            </a:r>
            <a:r>
              <a:rPr kumimoji="1" lang="ko-KR" altLang="en-US" dirty="0"/>
              <a:t>부분에도 </a:t>
            </a:r>
            <a:r>
              <a:rPr kumimoji="1" lang="en-US" altLang="ko-KR" dirty="0"/>
              <a:t>q(</a:t>
            </a:r>
            <a:r>
              <a:rPr kumimoji="1" lang="en-US" altLang="ko-KR" dirty="0" err="1"/>
              <a:t>z|x</a:t>
            </a:r>
            <a:r>
              <a:rPr kumimoji="1" lang="en-US" altLang="ko-KR" dirty="0"/>
              <a:t>)</a:t>
            </a:r>
            <a:r>
              <a:rPr kumimoji="1" lang="ko-KR" altLang="en-US" dirty="0"/>
              <a:t>라는 식을 정의해서 </a:t>
            </a:r>
            <a:r>
              <a:rPr kumimoji="1" lang="en-US" altLang="ko-KR" dirty="0"/>
              <a:t>p(</a:t>
            </a:r>
            <a:r>
              <a:rPr kumimoji="1" lang="en-US" altLang="ko-KR" dirty="0" err="1"/>
              <a:t>z|x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유사하게 학습을 시킴으로 </a:t>
            </a:r>
            <a:r>
              <a:rPr kumimoji="1" lang="en-US" altLang="ko-KR" dirty="0"/>
              <a:t>p(x)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구해보자는 시도를 </a:t>
            </a:r>
            <a:r>
              <a:rPr kumimoji="1" lang="ko-KR" altLang="en-US" dirty="0" err="1"/>
              <a:t>하게됩니다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정리하자면 원래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generative model</a:t>
            </a:r>
            <a:r>
              <a:rPr kumimoji="1" lang="ko-KR" altLang="en-US" dirty="0"/>
              <a:t>이기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부분만 있으면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왜냐하면 </a:t>
            </a:r>
            <a:r>
              <a:rPr kumimoji="1" lang="en-US" altLang="ko-KR" dirty="0"/>
              <a:t>z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을 추출해서 </a:t>
            </a:r>
            <a:r>
              <a:rPr kumimoji="1" lang="en-US" altLang="ko-KR" dirty="0"/>
              <a:t>x</a:t>
            </a:r>
            <a:r>
              <a:rPr kumimoji="1" lang="ko-KR" altLang="en-US" dirty="0"/>
              <a:t>에 대한 새로운 데이터를 </a:t>
            </a:r>
            <a:r>
              <a:rPr kumimoji="1" lang="ko-KR" altLang="en-US" dirty="0" err="1"/>
              <a:t>뽑는것이</a:t>
            </a:r>
            <a:r>
              <a:rPr kumimoji="1" lang="ko-KR" altLang="en-US" dirty="0"/>
              <a:t> 목적이기 때문이죠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 그게 불가능해서 인코더를 설정해서 도움을 </a:t>
            </a:r>
            <a:r>
              <a:rPr kumimoji="1" lang="ko-KR" altLang="en-US" dirty="0" err="1"/>
              <a:t>받겠다는것이</a:t>
            </a:r>
            <a:r>
              <a:rPr kumimoji="1" lang="ko-KR" altLang="en-US" dirty="0"/>
              <a:t> 현재 논문의 취지입니다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9EF03-EF81-074B-AE35-E29DB07E0CE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32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1931" y="100660"/>
            <a:ext cx="11248136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986155"/>
          </a:xfrm>
          <a:custGeom>
            <a:avLst/>
            <a:gdLst/>
            <a:ahLst/>
            <a:cxnLst/>
            <a:rect l="l" t="t" r="r" b="b"/>
            <a:pathLst>
              <a:path w="12192000" h="986155">
                <a:moveTo>
                  <a:pt x="12192000" y="0"/>
                </a:moveTo>
                <a:lnTo>
                  <a:pt x="0" y="0"/>
                </a:lnTo>
                <a:lnTo>
                  <a:pt x="0" y="986027"/>
                </a:lnTo>
                <a:lnTo>
                  <a:pt x="12192000" y="9860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8222" y="100660"/>
            <a:ext cx="303555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2632" y="2444572"/>
            <a:ext cx="10206735" cy="3508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962" y="6490704"/>
            <a:ext cx="3365500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Seunghan</a:t>
            </a:r>
            <a:r>
              <a:rPr spc="-30" dirty="0"/>
              <a:t> </a:t>
            </a:r>
            <a:r>
              <a:rPr spc="-5" dirty="0"/>
              <a:t>Lee,</a:t>
            </a:r>
            <a:r>
              <a:rPr spc="-15" dirty="0"/>
              <a:t> </a:t>
            </a:r>
            <a:r>
              <a:rPr spc="-30" dirty="0"/>
              <a:t>Yonsei</a:t>
            </a:r>
            <a:r>
              <a:rPr spc="-5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gur.com/05LNq0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mgur.com/05LNq0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58211" y="5255"/>
            <a:ext cx="12250211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200" y="2209800"/>
            <a:ext cx="11961368" cy="1978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0740" marR="656590" indent="-323215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Variational</a:t>
            </a:r>
            <a:r>
              <a:rPr spc="60" dirty="0"/>
              <a:t> </a:t>
            </a:r>
            <a:r>
              <a:rPr spc="-10" dirty="0"/>
              <a:t>Autoencoder</a:t>
            </a:r>
            <a:r>
              <a:rPr spc="25" dirty="0"/>
              <a:t> </a:t>
            </a:r>
            <a:r>
              <a:rPr spc="-60" dirty="0"/>
              <a:t>(VAE)</a:t>
            </a:r>
            <a:endParaRPr lang="en-US" spc="-60" dirty="0"/>
          </a:p>
          <a:p>
            <a:pPr marL="840740" marR="656590" indent="-323215">
              <a:lnSpc>
                <a:spcPct val="100000"/>
              </a:lnSpc>
              <a:spcBef>
                <a:spcPts val="95"/>
              </a:spcBef>
            </a:pPr>
            <a:r>
              <a:rPr lang="en-US" spc="-60" dirty="0"/>
              <a:t>&amp; Graph Variational Autoencoder(GVAE)</a:t>
            </a:r>
            <a:endParaRPr spc="-60" dirty="0"/>
          </a:p>
          <a:p>
            <a:pPr marL="1908810" marR="1261110" indent="-951230">
              <a:lnSpc>
                <a:spcPct val="131500"/>
              </a:lnSpc>
              <a:spcBef>
                <a:spcPts val="2055"/>
              </a:spcBef>
            </a:pPr>
            <a:r>
              <a:rPr lang="en-US" sz="2000" dirty="0"/>
              <a:t>					</a:t>
            </a:r>
            <a:endParaRPr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33293" y="292376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52400" y="6348264"/>
            <a:ext cx="3365500" cy="31034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lang="en-US" spc="-5" dirty="0" err="1">
                <a:solidFill>
                  <a:schemeClr val="bg1"/>
                </a:solidFill>
              </a:rPr>
              <a:t>Jihwan</a:t>
            </a:r>
            <a:r>
              <a:rPr lang="en-US" spc="-5" dirty="0">
                <a:solidFill>
                  <a:schemeClr val="bg1"/>
                </a:solidFill>
              </a:rPr>
              <a:t> Bae</a:t>
            </a:r>
            <a:r>
              <a:rPr spc="-5" dirty="0">
                <a:solidFill>
                  <a:schemeClr val="bg1"/>
                </a:solidFill>
              </a:rPr>
              <a:t>,</a:t>
            </a:r>
            <a:r>
              <a:rPr spc="-15" dirty="0">
                <a:solidFill>
                  <a:schemeClr val="bg1"/>
                </a:solidFill>
              </a:rPr>
              <a:t> </a:t>
            </a:r>
            <a:r>
              <a:rPr lang="en-US" spc="-30" dirty="0">
                <a:solidFill>
                  <a:schemeClr val="bg1"/>
                </a:solidFill>
              </a:rPr>
              <a:t>Korea</a:t>
            </a:r>
            <a:r>
              <a:rPr spc="-5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0928D54-D498-3852-051F-AF762BC5CB1A}"/>
              </a:ext>
            </a:extLst>
          </p:cNvPr>
          <p:cNvSpPr txBox="1">
            <a:spLocks/>
          </p:cNvSpPr>
          <p:nvPr/>
        </p:nvSpPr>
        <p:spPr>
          <a:xfrm>
            <a:off x="10210800" y="5695484"/>
            <a:ext cx="3365500" cy="31034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b="0" i="0" kern="1200">
                <a:solidFill>
                  <a:schemeClr val="tx1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60"/>
              </a:spcBef>
            </a:pPr>
            <a:r>
              <a:rPr lang="en" altLang="ko-KR" sz="1800" spc="10" dirty="0"/>
              <a:t>February</a:t>
            </a:r>
            <a:r>
              <a:rPr lang="en" altLang="ko-KR" sz="1800" spc="-30" dirty="0"/>
              <a:t> 7</a:t>
            </a:r>
            <a:r>
              <a:rPr lang="en" altLang="ko-KR" sz="1800" dirty="0"/>
              <a:t>,</a:t>
            </a:r>
            <a:r>
              <a:rPr lang="en" altLang="ko-KR" sz="1800" spc="-55" dirty="0"/>
              <a:t> </a:t>
            </a:r>
            <a:r>
              <a:rPr lang="en" altLang="ko-KR" sz="1800" dirty="0"/>
              <a:t>2023</a:t>
            </a:r>
            <a:endParaRPr lang="en-US"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115060" y="-141707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1" name="object 7">
            <a:extLst>
              <a:ext uri="{FF2B5EF4-FFF2-40B4-BE49-F238E27FC236}">
                <a16:creationId xmlns:a16="http://schemas.microsoft.com/office/drawing/2014/main" id="{A86F2CB8-2C48-F740-7A25-8C878A270174}"/>
              </a:ext>
            </a:extLst>
          </p:cNvPr>
          <p:cNvPicPr/>
          <p:nvPr/>
        </p:nvPicPr>
        <p:blipFill rotWithShape="1">
          <a:blip r:embed="rId3" cstate="print"/>
          <a:srcRect r="-190" b="35845"/>
          <a:stretch/>
        </p:blipFill>
        <p:spPr>
          <a:xfrm>
            <a:off x="5486400" y="5019136"/>
            <a:ext cx="4071863" cy="8801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CAB715-1AFB-118A-1791-80C95B68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5" y="950343"/>
            <a:ext cx="11867535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L Divergence Demystified - KiKaBeN">
            <a:extLst>
              <a:ext uri="{FF2B5EF4-FFF2-40B4-BE49-F238E27FC236}">
                <a16:creationId xmlns:a16="http://schemas.microsoft.com/office/drawing/2014/main" id="{77093D51-EAEF-6EBC-0E4A-068942B63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37"/>
          <a:stretch/>
        </p:blipFill>
        <p:spPr bwMode="auto">
          <a:xfrm>
            <a:off x="172065" y="5010727"/>
            <a:ext cx="5143500" cy="89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33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94728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0F09F661-F69E-CE04-C144-42C932997D81}"/>
              </a:ext>
            </a:extLst>
          </p:cNvPr>
          <p:cNvSpPr txBox="1"/>
          <p:nvPr/>
        </p:nvSpPr>
        <p:spPr>
          <a:xfrm>
            <a:off x="8408780" y="3454588"/>
            <a:ext cx="312485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Malgun Gothic"/>
                <a:cs typeface="Malgun Gothic"/>
              </a:rPr>
              <a:t>Maximizing</a:t>
            </a:r>
            <a:r>
              <a:rPr sz="2400" b="1" spc="-6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Malgun Gothic"/>
                <a:cs typeface="Malgun Gothic"/>
              </a:rPr>
              <a:t>E</a:t>
            </a:r>
            <a:r>
              <a:rPr lang="en-US" sz="2400" b="1" spc="-5" dirty="0">
                <a:solidFill>
                  <a:srgbClr val="FF0000"/>
                </a:solidFill>
                <a:latin typeface="Malgun Gothic"/>
                <a:cs typeface="Malgun Gothic"/>
              </a:rPr>
              <a:t>vidence Lower Bound(ELBO)</a:t>
            </a:r>
            <a:endParaRPr sz="2400" dirty="0">
              <a:latin typeface="Malgun Gothic"/>
              <a:cs typeface="Malgun Gothi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203EE4-3670-C568-BD1E-6BC2A8A42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33" b="56415"/>
          <a:stretch/>
        </p:blipFill>
        <p:spPr bwMode="auto">
          <a:xfrm>
            <a:off x="144168" y="819150"/>
            <a:ext cx="10981030" cy="88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16144CAF-7934-CD53-2037-F2275F6B76DF}"/>
              </a:ext>
            </a:extLst>
          </p:cNvPr>
          <p:cNvSpPr txBox="1"/>
          <p:nvPr/>
        </p:nvSpPr>
        <p:spPr>
          <a:xfrm>
            <a:off x="10168691" y="1669847"/>
            <a:ext cx="2267499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Malgun Gothic"/>
                <a:cs typeface="Malgun Gothic"/>
              </a:rPr>
              <a:t>(</a:t>
            </a:r>
            <a:r>
              <a:rPr sz="2000" spc="-45" dirty="0">
                <a:latin typeface="Malgun Gothic"/>
                <a:cs typeface="Malgun Gothic"/>
              </a:rPr>
              <a:t> </a:t>
            </a:r>
            <a:r>
              <a:rPr sz="2000" spc="-5" dirty="0">
                <a:latin typeface="Malgun Gothic"/>
                <a:cs typeface="Malgun Gothic"/>
              </a:rPr>
              <a:t>Non-</a:t>
            </a:r>
            <a:r>
              <a:rPr lang="en-US" sz="2000" spc="-5" dirty="0">
                <a:latin typeface="Malgun Gothic"/>
                <a:cs typeface="Malgun Gothic"/>
              </a:rPr>
              <a:t>N</a:t>
            </a:r>
            <a:r>
              <a:rPr sz="2000" spc="-5" dirty="0">
                <a:latin typeface="Malgun Gothic"/>
                <a:cs typeface="Malgun Gothic"/>
              </a:rPr>
              <a:t>egative</a:t>
            </a:r>
            <a:r>
              <a:rPr sz="2000" spc="5" dirty="0">
                <a:latin typeface="Malgun Gothic"/>
                <a:cs typeface="Malgun Gothic"/>
              </a:rPr>
              <a:t> </a:t>
            </a:r>
            <a:r>
              <a:rPr sz="2000" spc="-5" dirty="0">
                <a:latin typeface="Malgun Gothic"/>
                <a:cs typeface="Malgun Gothic"/>
              </a:rPr>
              <a:t>)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4C0E95E-4335-10F2-06FC-7AA54CCBE604}"/>
              </a:ext>
            </a:extLst>
          </p:cNvPr>
          <p:cNvSpPr/>
          <p:nvPr/>
        </p:nvSpPr>
        <p:spPr>
          <a:xfrm>
            <a:off x="8305800" y="1526995"/>
            <a:ext cx="2548079" cy="100982"/>
          </a:xfrm>
          <a:custGeom>
            <a:avLst/>
            <a:gdLst/>
            <a:ahLst/>
            <a:cxnLst/>
            <a:rect l="l" t="t" r="r" b="b"/>
            <a:pathLst>
              <a:path w="2182495">
                <a:moveTo>
                  <a:pt x="0" y="0"/>
                </a:moveTo>
                <a:lnTo>
                  <a:pt x="2181987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E2B9356-140D-2404-F885-E14123816DB5}"/>
              </a:ext>
            </a:extLst>
          </p:cNvPr>
          <p:cNvCxnSpPr>
            <a:cxnSpLocks/>
          </p:cNvCxnSpPr>
          <p:nvPr/>
        </p:nvCxnSpPr>
        <p:spPr>
          <a:xfrm>
            <a:off x="9144000" y="1874593"/>
            <a:ext cx="99060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59B01F6-6ACB-5E5E-3925-5AC77C415043}"/>
              </a:ext>
            </a:extLst>
          </p:cNvPr>
          <p:cNvCxnSpPr/>
          <p:nvPr/>
        </p:nvCxnSpPr>
        <p:spPr>
          <a:xfrm>
            <a:off x="9144000" y="1550084"/>
            <a:ext cx="0" cy="32905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41592581-C243-6BB8-1B83-611DEE8E2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1"/>
          <a:stretch/>
        </p:blipFill>
        <p:spPr bwMode="auto">
          <a:xfrm>
            <a:off x="144168" y="2236395"/>
            <a:ext cx="11895428" cy="10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14">
            <a:extLst>
              <a:ext uri="{FF2B5EF4-FFF2-40B4-BE49-F238E27FC236}">
                <a16:creationId xmlns:a16="http://schemas.microsoft.com/office/drawing/2014/main" id="{7D04BD90-7D21-E455-E81A-B8A5D608D26A}"/>
              </a:ext>
            </a:extLst>
          </p:cNvPr>
          <p:cNvSpPr/>
          <p:nvPr/>
        </p:nvSpPr>
        <p:spPr>
          <a:xfrm>
            <a:off x="9773721" y="2836671"/>
            <a:ext cx="394970" cy="536575"/>
          </a:xfrm>
          <a:custGeom>
            <a:avLst/>
            <a:gdLst/>
            <a:ahLst/>
            <a:cxnLst/>
            <a:rect l="l" t="t" r="r" b="b"/>
            <a:pathLst>
              <a:path w="394969" h="536575">
                <a:moveTo>
                  <a:pt x="197358" y="0"/>
                </a:moveTo>
                <a:lnTo>
                  <a:pt x="0" y="197357"/>
                </a:lnTo>
                <a:lnTo>
                  <a:pt x="98678" y="197357"/>
                </a:lnTo>
                <a:lnTo>
                  <a:pt x="98678" y="536448"/>
                </a:lnTo>
                <a:lnTo>
                  <a:pt x="296037" y="536448"/>
                </a:lnTo>
                <a:lnTo>
                  <a:pt x="296037" y="197357"/>
                </a:lnTo>
                <a:lnTo>
                  <a:pt x="394716" y="197357"/>
                </a:lnTo>
                <a:lnTo>
                  <a:pt x="1973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2" name="Picture 4" descr="Bayes' theorem - GaussianWaves">
            <a:extLst>
              <a:ext uri="{FF2B5EF4-FFF2-40B4-BE49-F238E27FC236}">
                <a16:creationId xmlns:a16="http://schemas.microsoft.com/office/drawing/2014/main" id="{0D882806-D8C8-4DA6-BC4F-33DACB860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6"/>
          <a:stretch/>
        </p:blipFill>
        <p:spPr bwMode="auto">
          <a:xfrm>
            <a:off x="152400" y="3665855"/>
            <a:ext cx="7696200" cy="237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41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2458" y="29482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6027154" y="-6086540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C04D8C-7602-08B4-72AB-5FFD46BDF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96" b="29823"/>
          <a:stretch/>
        </p:blipFill>
        <p:spPr bwMode="auto">
          <a:xfrm>
            <a:off x="333908" y="1457633"/>
            <a:ext cx="11582400" cy="400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731F1-D173-08E1-227C-803CBAFDC090}"/>
              </a:ext>
            </a:extLst>
          </p:cNvPr>
          <p:cNvSpPr txBox="1"/>
          <p:nvPr/>
        </p:nvSpPr>
        <p:spPr>
          <a:xfrm>
            <a:off x="8199309" y="495330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highlight>
                  <a:srgbClr val="FF00FF"/>
                </a:highlight>
              </a:rPr>
              <a:t>Regularization</a:t>
            </a:r>
            <a:endParaRPr kumimoji="1" lang="ko-KR" altLang="en-US" sz="3200" b="1" dirty="0">
              <a:highlight>
                <a:srgbClr val="FF00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9674-0384-3D9C-B25B-ED37D6841250}"/>
              </a:ext>
            </a:extLst>
          </p:cNvPr>
          <p:cNvSpPr txBox="1"/>
          <p:nvPr/>
        </p:nvSpPr>
        <p:spPr>
          <a:xfrm>
            <a:off x="3733800" y="4933927"/>
            <a:ext cx="382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highlight>
                  <a:srgbClr val="00FFFF"/>
                </a:highlight>
              </a:rPr>
              <a:t>Reconstruction Error</a:t>
            </a:r>
            <a:endParaRPr kumimoji="1" lang="ko-KR" altLang="en-US" sz="3200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55443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78578" y="36004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4D0D478-63FE-BF34-815C-0118EE895B8D}"/>
              </a:ext>
            </a:extLst>
          </p:cNvPr>
          <p:cNvCxnSpPr/>
          <p:nvPr/>
        </p:nvCxnSpPr>
        <p:spPr>
          <a:xfrm>
            <a:off x="4267200" y="2060845"/>
            <a:ext cx="0" cy="89221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E610D3-71E4-6396-E81A-E2610FA610E5}"/>
              </a:ext>
            </a:extLst>
          </p:cNvPr>
          <p:cNvSpPr/>
          <p:nvPr/>
        </p:nvSpPr>
        <p:spPr>
          <a:xfrm>
            <a:off x="2324100" y="2060845"/>
            <a:ext cx="34671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9A051B-14EE-9D5E-11F4-C788FC9B5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0" t="-1147" r="18283" b="85518"/>
          <a:stretch/>
        </p:blipFill>
        <p:spPr bwMode="auto">
          <a:xfrm>
            <a:off x="323850" y="1099774"/>
            <a:ext cx="7886700" cy="892211"/>
          </a:xfrm>
          <a:prstGeom prst="rect">
            <a:avLst/>
          </a:prstGeom>
          <a:noFill/>
          <a:ln w="4762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2C4ED3-72D3-F1E5-3AF0-DF9EF49A4A08}"/>
              </a:ext>
            </a:extLst>
          </p:cNvPr>
          <p:cNvGrpSpPr/>
          <p:nvPr/>
        </p:nvGrpSpPr>
        <p:grpSpPr>
          <a:xfrm>
            <a:off x="323850" y="3012474"/>
            <a:ext cx="9067573" cy="1130556"/>
            <a:chOff x="914400" y="4828607"/>
            <a:chExt cx="9067573" cy="113055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41BA63B-4CB3-ADDC-A1D6-0F4783E37C9C}"/>
                </a:ext>
              </a:extLst>
            </p:cNvPr>
            <p:cNvSpPr/>
            <p:nvPr/>
          </p:nvSpPr>
          <p:spPr>
            <a:xfrm>
              <a:off x="914400" y="4839136"/>
              <a:ext cx="9067573" cy="1120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6CC48F-A3C6-8508-E2B9-10167519A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11" t="-3660" r="9069" b="87516"/>
            <a:stretch/>
          </p:blipFill>
          <p:spPr>
            <a:xfrm>
              <a:off x="1079779" y="4828607"/>
              <a:ext cx="6528423" cy="88011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35FDC89-2A95-0167-4DE3-6C50AA3AA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41" t="13962" r="9069" b="66878"/>
            <a:stretch/>
          </p:blipFill>
          <p:spPr>
            <a:xfrm>
              <a:off x="7307539" y="4976855"/>
              <a:ext cx="2658561" cy="753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77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7749" y="-333744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45996B-589E-2D8E-2039-788D5E443404}"/>
              </a:ext>
            </a:extLst>
          </p:cNvPr>
          <p:cNvSpPr/>
          <p:nvPr/>
        </p:nvSpPr>
        <p:spPr>
          <a:xfrm>
            <a:off x="165313" y="912033"/>
            <a:ext cx="10579952" cy="7530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FA095D-B68C-528A-6558-708C9664ADF3}"/>
              </a:ext>
            </a:extLst>
          </p:cNvPr>
          <p:cNvGrpSpPr/>
          <p:nvPr/>
        </p:nvGrpSpPr>
        <p:grpSpPr>
          <a:xfrm>
            <a:off x="168489" y="763785"/>
            <a:ext cx="8886321" cy="901272"/>
            <a:chOff x="3720644" y="2102642"/>
            <a:chExt cx="8886321" cy="9012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4AAE19-7B73-A340-E58D-EDF6D0D08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11" t="-3660" r="9069" b="87516"/>
            <a:stretch/>
          </p:blipFill>
          <p:spPr>
            <a:xfrm>
              <a:off x="3720644" y="2102642"/>
              <a:ext cx="6528423" cy="88011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AA60327-2707-8743-CCA7-D94CBE8EF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41" t="13962" r="9069" b="66878"/>
            <a:stretch/>
          </p:blipFill>
          <p:spPr>
            <a:xfrm>
              <a:off x="9948404" y="2250890"/>
              <a:ext cx="2658561" cy="753024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88CB26E-8C4C-6F4A-B9AF-C40559FAFC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5" t="20564" r="21882" b="71666"/>
          <a:stretch/>
        </p:blipFill>
        <p:spPr>
          <a:xfrm>
            <a:off x="8593063" y="1014526"/>
            <a:ext cx="2152202" cy="526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03CD4A-6DFD-4C0C-8E27-C5D60D8FC1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9" t="50056" r="1410" b="30385"/>
          <a:stretch/>
        </p:blipFill>
        <p:spPr>
          <a:xfrm>
            <a:off x="187551" y="2812397"/>
            <a:ext cx="7317784" cy="8287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10996F-987F-0249-EC10-0BA6938FE2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t="68571" r="73067" b="14004"/>
          <a:stretch/>
        </p:blipFill>
        <p:spPr>
          <a:xfrm>
            <a:off x="187551" y="1858990"/>
            <a:ext cx="3245149" cy="7530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6A2155-5AB7-2AA5-72ED-030A7A5DFF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8" t="71314" r="11973" b="-3140"/>
          <a:stretch/>
        </p:blipFill>
        <p:spPr>
          <a:xfrm>
            <a:off x="155263" y="3959527"/>
            <a:ext cx="4999595" cy="11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96462" y="-19240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6CA3D2-6A58-C354-D761-2E0E071A26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4" t="76607" r="-980" b="5640"/>
          <a:stretch/>
        </p:blipFill>
        <p:spPr>
          <a:xfrm>
            <a:off x="152400" y="3597336"/>
            <a:ext cx="10820400" cy="1577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045533-1A92-2119-5670-3E369244A142}"/>
              </a:ext>
            </a:extLst>
          </p:cNvPr>
          <p:cNvSpPr/>
          <p:nvPr/>
        </p:nvSpPr>
        <p:spPr>
          <a:xfrm>
            <a:off x="9134629" y="4876840"/>
            <a:ext cx="1676400" cy="2985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DD3225-B45E-CB5A-4ABA-405A3613B6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6" t="57685" r="12913" b="28810"/>
          <a:stretch/>
        </p:blipFill>
        <p:spPr>
          <a:xfrm>
            <a:off x="152400" y="1992792"/>
            <a:ext cx="6404988" cy="1401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749E5-A443-1E24-C7C4-9F7ABC347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4" t="49025" r="26610" b="43730"/>
          <a:stretch/>
        </p:blipFill>
        <p:spPr>
          <a:xfrm>
            <a:off x="152400" y="1010786"/>
            <a:ext cx="6553200" cy="7519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5DDC5F-037E-EFF6-29E5-8D70408C26ED}"/>
              </a:ext>
            </a:extLst>
          </p:cNvPr>
          <p:cNvSpPr/>
          <p:nvPr/>
        </p:nvSpPr>
        <p:spPr>
          <a:xfrm>
            <a:off x="4322252" y="1641830"/>
            <a:ext cx="2235136" cy="1153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091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75620" y="319201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77D103-04C7-FC79-E559-593A444FF4E3}"/>
              </a:ext>
            </a:extLst>
          </p:cNvPr>
          <p:cNvGrpSpPr/>
          <p:nvPr/>
        </p:nvGrpSpPr>
        <p:grpSpPr>
          <a:xfrm>
            <a:off x="152400" y="858708"/>
            <a:ext cx="3986222" cy="609600"/>
            <a:chOff x="3733800" y="4184135"/>
            <a:chExt cx="3986222" cy="6096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4FD01F7-981B-50A5-32A2-C111921C9C0A}"/>
                </a:ext>
              </a:extLst>
            </p:cNvPr>
            <p:cNvSpPr/>
            <p:nvPr/>
          </p:nvSpPr>
          <p:spPr>
            <a:xfrm>
              <a:off x="3733800" y="4184135"/>
              <a:ext cx="38862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BCF551-8F85-27CF-EE61-7F8F866FD3B9}"/>
                </a:ext>
              </a:extLst>
            </p:cNvPr>
            <p:cNvSpPr txBox="1"/>
            <p:nvPr/>
          </p:nvSpPr>
          <p:spPr>
            <a:xfrm>
              <a:off x="3900270" y="4258102"/>
              <a:ext cx="3819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Optimization Assumptions</a:t>
              </a:r>
              <a:endParaRPr kumimoji="1" lang="ko-KR" altLang="en-US" sz="24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BCABFF5-4C5F-49ED-29F7-3EEAB17C8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3" t="46044" r="32142" b="40764"/>
          <a:stretch/>
        </p:blipFill>
        <p:spPr>
          <a:xfrm>
            <a:off x="152400" y="1676480"/>
            <a:ext cx="3733800" cy="8929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923225-9299-0001-1B8C-0F105046D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3" t="89221" r="40752" b="2187"/>
          <a:stretch/>
        </p:blipFill>
        <p:spPr>
          <a:xfrm>
            <a:off x="4038600" y="1881370"/>
            <a:ext cx="3048000" cy="68414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E39FEFE-2934-F035-7BED-4432116790B2}"/>
              </a:ext>
            </a:extLst>
          </p:cNvPr>
          <p:cNvGrpSpPr/>
          <p:nvPr/>
        </p:nvGrpSpPr>
        <p:grpSpPr>
          <a:xfrm>
            <a:off x="152400" y="2932813"/>
            <a:ext cx="9587130" cy="931349"/>
            <a:chOff x="318870" y="4448327"/>
            <a:chExt cx="9587130" cy="93134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323A75-B285-E355-FFA1-151FB68E0E72}"/>
                </a:ext>
              </a:extLst>
            </p:cNvPr>
            <p:cNvSpPr/>
            <p:nvPr/>
          </p:nvSpPr>
          <p:spPr>
            <a:xfrm>
              <a:off x="318870" y="4448327"/>
              <a:ext cx="9587130" cy="9313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1B9F0EDD-4045-3941-5496-A5A98E70C0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2" t="39546" r="6318" b="50984"/>
            <a:stretch/>
          </p:blipFill>
          <p:spPr bwMode="auto">
            <a:xfrm>
              <a:off x="2199331" y="4656119"/>
              <a:ext cx="7696200" cy="539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A7625E9-B181-11F4-ED67-F7C26B5D33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1" t="35577" r="74757" b="48088"/>
            <a:stretch/>
          </p:blipFill>
          <p:spPr bwMode="auto">
            <a:xfrm>
              <a:off x="318870" y="4448327"/>
              <a:ext cx="1905000" cy="931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6335078-0A27-9671-3818-90D2248132E0}"/>
              </a:ext>
            </a:extLst>
          </p:cNvPr>
          <p:cNvSpPr txBox="1"/>
          <p:nvPr/>
        </p:nvSpPr>
        <p:spPr>
          <a:xfrm>
            <a:off x="6768310" y="3759174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rgbClr val="FF0000"/>
                </a:solidFill>
              </a:rPr>
              <a:t>Regularization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D0BC0D-2F0D-917E-794F-FCEAC330CFC4}"/>
              </a:ext>
            </a:extLst>
          </p:cNvPr>
          <p:cNvSpPr/>
          <p:nvPr/>
        </p:nvSpPr>
        <p:spPr>
          <a:xfrm>
            <a:off x="6601889" y="3076000"/>
            <a:ext cx="2960751" cy="539988"/>
          </a:xfrm>
          <a:prstGeom prst="rect">
            <a:avLst/>
          </a:prstGeom>
          <a:solidFill>
            <a:schemeClr val="accent2">
              <a:alpha val="4097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347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6886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301138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430DA9-555C-2837-70C8-D98EDAB7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2" y="1037274"/>
            <a:ext cx="10924195" cy="33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6886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301138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C666802-EDD3-273B-3174-2F23010AE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1" t="28262" b="19706"/>
          <a:stretch/>
        </p:blipFill>
        <p:spPr bwMode="auto">
          <a:xfrm>
            <a:off x="152400" y="1157704"/>
            <a:ext cx="11197430" cy="401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2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115060" y="-5334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695950" y="2789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9218" name="Picture 2" descr="Variational Autoencoder in TensorFlow (Python Code)">
            <a:extLst>
              <a:ext uri="{FF2B5EF4-FFF2-40B4-BE49-F238E27FC236}">
                <a16:creationId xmlns:a16="http://schemas.microsoft.com/office/drawing/2014/main" id="{33E3C939-9723-6EEC-9983-69AD15DBF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4" y="1594565"/>
            <a:ext cx="7829930" cy="430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AA48D2-C93D-C604-22C4-563D8B12DCA9}"/>
              </a:ext>
            </a:extLst>
          </p:cNvPr>
          <p:cNvGrpSpPr/>
          <p:nvPr/>
        </p:nvGrpSpPr>
        <p:grpSpPr>
          <a:xfrm>
            <a:off x="247754" y="858629"/>
            <a:ext cx="3986222" cy="609600"/>
            <a:chOff x="3981554" y="4196951"/>
            <a:chExt cx="3986222" cy="6096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A4CD3F-76BE-B7F7-BF51-81309FCEE59E}"/>
                </a:ext>
              </a:extLst>
            </p:cNvPr>
            <p:cNvSpPr/>
            <p:nvPr/>
          </p:nvSpPr>
          <p:spPr>
            <a:xfrm>
              <a:off x="3981554" y="4196951"/>
              <a:ext cx="38862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4E2BF9-7652-71C0-66E2-FB31FBBDB0D4}"/>
                </a:ext>
              </a:extLst>
            </p:cNvPr>
            <p:cNvSpPr txBox="1"/>
            <p:nvPr/>
          </p:nvSpPr>
          <p:spPr>
            <a:xfrm>
              <a:off x="4148024" y="4270918"/>
              <a:ext cx="3819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VAE Structure</a:t>
              </a:r>
              <a:endParaRPr kumimoji="1"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535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0" y="-97624"/>
            <a:ext cx="12250211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33293" y="292376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723541" y="-5898882"/>
            <a:ext cx="800100" cy="12402616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2286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bg1"/>
                </a:solidFill>
              </a:rPr>
              <a:t>Con</a:t>
            </a:r>
            <a:r>
              <a:rPr spc="-35" dirty="0">
                <a:solidFill>
                  <a:schemeClr val="bg1"/>
                </a:solidFill>
              </a:rPr>
              <a:t>t</a:t>
            </a:r>
            <a:r>
              <a:rPr spc="-5" dirty="0">
                <a:solidFill>
                  <a:schemeClr val="bg1"/>
                </a:solidFill>
              </a:rPr>
              <a:t>ents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A904DB5-243C-F155-6581-1FD0A4166B8F}"/>
              </a:ext>
            </a:extLst>
          </p:cNvPr>
          <p:cNvSpPr txBox="1"/>
          <p:nvPr/>
        </p:nvSpPr>
        <p:spPr>
          <a:xfrm>
            <a:off x="535940" y="1397635"/>
            <a:ext cx="7562215" cy="3341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7200">
              <a:lnSpc>
                <a:spcPct val="2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200" spc="-20" dirty="0">
                <a:latin typeface="Malgun Gothic"/>
                <a:cs typeface="Malgun Gothic"/>
              </a:rPr>
              <a:t>Introducti</a:t>
            </a:r>
            <a:r>
              <a:rPr lang="en-US" altLang="ko-KR" sz="2200" spc="-20" dirty="0">
                <a:latin typeface="Malgun Gothic"/>
                <a:cs typeface="Malgun Gothic"/>
              </a:rPr>
              <a:t>on</a:t>
            </a:r>
            <a:endParaRPr lang="en-US" altLang="ko-KR" sz="2200" dirty="0">
              <a:latin typeface="Malgun Gothic"/>
              <a:cs typeface="Malgun Gothic"/>
            </a:endParaRPr>
          </a:p>
          <a:p>
            <a:pPr marL="469265" indent="-457200">
              <a:lnSpc>
                <a:spcPct val="2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200" spc="-35" dirty="0">
                <a:latin typeface="Malgun Gothic"/>
                <a:cs typeface="Malgun Gothic"/>
              </a:rPr>
              <a:t>Structure of VAE</a:t>
            </a:r>
          </a:p>
          <a:p>
            <a:pPr marL="469265" indent="-457200">
              <a:lnSpc>
                <a:spcPct val="2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200" spc="-35" dirty="0">
                <a:latin typeface="Malgun Gothic"/>
                <a:cs typeface="Malgun Gothic"/>
              </a:rPr>
              <a:t>Structure of GVAE</a:t>
            </a:r>
          </a:p>
          <a:p>
            <a:pPr marL="469265" indent="-457200">
              <a:lnSpc>
                <a:spcPct val="2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200" spc="-35" dirty="0">
                <a:latin typeface="Malgun Gothic"/>
                <a:cs typeface="Malgun Gothic"/>
              </a:rPr>
              <a:t>Implementation</a:t>
            </a:r>
          </a:p>
          <a:p>
            <a:pPr marL="469265" indent="-457200">
              <a:lnSpc>
                <a:spcPct val="2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200" spc="-35" dirty="0">
                <a:latin typeface="Malgun Gothic"/>
                <a:cs typeface="Malgun Gothic"/>
              </a:rPr>
              <a:t>Conclusion</a:t>
            </a:r>
            <a:endParaRPr sz="22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0676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19240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4098" name="Picture 2" descr="mathematical statistics - How does the reparameterization trick for VAEs  work and why is it important? - Cross Validated">
            <a:extLst>
              <a:ext uri="{FF2B5EF4-FFF2-40B4-BE49-F238E27FC236}">
                <a16:creationId xmlns:a16="http://schemas.microsoft.com/office/drawing/2014/main" id="{C2906E5B-8FA3-485F-7626-945FA745B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46822"/>
            <a:ext cx="9389976" cy="436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88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0242" name="Picture 2" descr="Variational AutoEncoder · ratsgo's blog">
            <a:extLst>
              <a:ext uri="{FF2B5EF4-FFF2-40B4-BE49-F238E27FC236}">
                <a16:creationId xmlns:a16="http://schemas.microsoft.com/office/drawing/2014/main" id="{4A912A75-F2DF-5588-20C2-BD130EC6B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" t="35736" r="5302" b="47740"/>
          <a:stretch/>
        </p:blipFill>
        <p:spPr bwMode="auto">
          <a:xfrm>
            <a:off x="152400" y="1033699"/>
            <a:ext cx="11513574" cy="11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4853F1-2E03-9A15-CCC4-0B309F32773F}"/>
              </a:ext>
            </a:extLst>
          </p:cNvPr>
          <p:cNvGrpSpPr/>
          <p:nvPr/>
        </p:nvGrpSpPr>
        <p:grpSpPr>
          <a:xfrm>
            <a:off x="5909187" y="3598734"/>
            <a:ext cx="5754248" cy="800101"/>
            <a:chOff x="-115448" y="2318990"/>
            <a:chExt cx="5754248" cy="80010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9F4462-9184-12AB-F9BC-4626DE30CACD}"/>
                </a:ext>
              </a:extLst>
            </p:cNvPr>
            <p:cNvSpPr/>
            <p:nvPr/>
          </p:nvSpPr>
          <p:spPr>
            <a:xfrm>
              <a:off x="-115448" y="2318990"/>
              <a:ext cx="5754248" cy="8001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7CE2BCA-322F-6143-681F-A4717D5B3D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2" t="34059" r="46183" b="57002"/>
            <a:stretch/>
          </p:blipFill>
          <p:spPr bwMode="auto">
            <a:xfrm>
              <a:off x="-85952" y="2484063"/>
              <a:ext cx="2524352" cy="41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37783D6-835A-761E-DCCE-9319073EC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3" t="63221" r="14649" b="19706"/>
            <a:stretch/>
          </p:blipFill>
          <p:spPr bwMode="auto">
            <a:xfrm>
              <a:off x="2438400" y="2318990"/>
              <a:ext cx="3200400" cy="80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2C384F-CD83-B3D7-818E-2930B061497C}"/>
              </a:ext>
            </a:extLst>
          </p:cNvPr>
          <p:cNvGrpSpPr/>
          <p:nvPr/>
        </p:nvGrpSpPr>
        <p:grpSpPr>
          <a:xfrm>
            <a:off x="152400" y="3598734"/>
            <a:ext cx="5610772" cy="804140"/>
            <a:chOff x="6581228" y="2702688"/>
            <a:chExt cx="5610772" cy="80414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E174A97-2B6D-E0DF-C8A7-D456E775F6F1}"/>
                </a:ext>
              </a:extLst>
            </p:cNvPr>
            <p:cNvSpPr/>
            <p:nvPr/>
          </p:nvSpPr>
          <p:spPr>
            <a:xfrm>
              <a:off x="6581228" y="2702688"/>
              <a:ext cx="5610772" cy="80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F1A45EE-F39E-D9ED-B1BC-1C1D339D8D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3" t="59474" r="52390" b="31390"/>
            <a:stretch/>
          </p:blipFill>
          <p:spPr bwMode="auto">
            <a:xfrm>
              <a:off x="6581228" y="2702688"/>
              <a:ext cx="1768718" cy="57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4C5472EF-DB7E-0F84-C18F-FCC0DDBF0D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79" t="81282" r="12769" b="2928"/>
            <a:stretch/>
          </p:blipFill>
          <p:spPr bwMode="auto">
            <a:xfrm>
              <a:off x="8305800" y="2702688"/>
              <a:ext cx="3886200" cy="80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6E31FBC-7164-7737-F618-7E9413698E7B}"/>
              </a:ext>
            </a:extLst>
          </p:cNvPr>
          <p:cNvCxnSpPr/>
          <p:nvPr/>
        </p:nvCxnSpPr>
        <p:spPr>
          <a:xfrm flipH="1">
            <a:off x="3116891" y="2146186"/>
            <a:ext cx="769309" cy="135447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37AD1D-C346-F18A-02CE-496A2F73F2C8}"/>
              </a:ext>
            </a:extLst>
          </p:cNvPr>
          <p:cNvCxnSpPr>
            <a:cxnSpLocks/>
          </p:cNvCxnSpPr>
          <p:nvPr/>
        </p:nvCxnSpPr>
        <p:spPr>
          <a:xfrm>
            <a:off x="8149175" y="2154426"/>
            <a:ext cx="721964" cy="134219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23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GVAE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026" name="Picture 2" descr="Autoencoder basic structure | Download Scientific Diagram">
            <a:extLst>
              <a:ext uri="{FF2B5EF4-FFF2-40B4-BE49-F238E27FC236}">
                <a16:creationId xmlns:a16="http://schemas.microsoft.com/office/drawing/2014/main" id="{2D1DA21C-70FD-E8F6-A8E6-039DE0C9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06" y="1372956"/>
            <a:ext cx="5638800" cy="390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094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GVAE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C2BF8-73F1-ED78-83DA-9B5C22784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73"/>
          <a:stretch/>
        </p:blipFill>
        <p:spPr>
          <a:xfrm>
            <a:off x="290730" y="2516389"/>
            <a:ext cx="5105400" cy="6905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FC1642-F196-D2DC-5ABB-FB08B5411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30" y="1743473"/>
            <a:ext cx="2768600" cy="5461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F638230-EC2B-253F-2D17-F7BB31145841}"/>
              </a:ext>
            </a:extLst>
          </p:cNvPr>
          <p:cNvGrpSpPr/>
          <p:nvPr/>
        </p:nvGrpSpPr>
        <p:grpSpPr>
          <a:xfrm>
            <a:off x="290730" y="907057"/>
            <a:ext cx="3986222" cy="609600"/>
            <a:chOff x="4024530" y="4245379"/>
            <a:chExt cx="3986222" cy="609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977A46-48D9-38AD-C6AC-15478E782340}"/>
                </a:ext>
              </a:extLst>
            </p:cNvPr>
            <p:cNvSpPr/>
            <p:nvPr/>
          </p:nvSpPr>
          <p:spPr>
            <a:xfrm>
              <a:off x="4024530" y="4245379"/>
              <a:ext cx="38862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BD1B00-CBA7-6F55-B495-215C8DF40B9B}"/>
                </a:ext>
              </a:extLst>
            </p:cNvPr>
            <p:cNvSpPr txBox="1"/>
            <p:nvPr/>
          </p:nvSpPr>
          <p:spPr>
            <a:xfrm>
              <a:off x="4191000" y="4319346"/>
              <a:ext cx="3819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First Neural Net of Encoder</a:t>
              </a:r>
              <a:endParaRPr kumimoji="1"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988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570972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GVAE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C2BF8-73F1-ED78-83DA-9B5C22784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73"/>
          <a:stretch/>
        </p:blipFill>
        <p:spPr>
          <a:xfrm>
            <a:off x="182105" y="2318921"/>
            <a:ext cx="5105400" cy="6905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FC1642-F196-D2DC-5ABB-FB08B5411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35" y="1593691"/>
            <a:ext cx="2768600" cy="5461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F638230-EC2B-253F-2D17-F7BB31145841}"/>
              </a:ext>
            </a:extLst>
          </p:cNvPr>
          <p:cNvGrpSpPr/>
          <p:nvPr/>
        </p:nvGrpSpPr>
        <p:grpSpPr>
          <a:xfrm>
            <a:off x="182105" y="828544"/>
            <a:ext cx="3895010" cy="609600"/>
            <a:chOff x="3723967" y="4184135"/>
            <a:chExt cx="3896033" cy="609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977A46-48D9-38AD-C6AC-15478E782340}"/>
                </a:ext>
              </a:extLst>
            </p:cNvPr>
            <p:cNvSpPr/>
            <p:nvPr/>
          </p:nvSpPr>
          <p:spPr>
            <a:xfrm>
              <a:off x="3733800" y="4184135"/>
              <a:ext cx="38862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BD1B00-CBA7-6F55-B495-215C8DF40B9B}"/>
                </a:ext>
              </a:extLst>
            </p:cNvPr>
            <p:cNvSpPr txBox="1"/>
            <p:nvPr/>
          </p:nvSpPr>
          <p:spPr>
            <a:xfrm>
              <a:off x="3723967" y="4287596"/>
              <a:ext cx="3591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First Neural Net of Encoder</a:t>
              </a:r>
              <a:endParaRPr kumimoji="1" lang="ko-KR" altLang="en-US" sz="2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CFF29E-F816-FE3A-B2DC-20C6F619B930}"/>
              </a:ext>
            </a:extLst>
          </p:cNvPr>
          <p:cNvGrpSpPr/>
          <p:nvPr/>
        </p:nvGrpSpPr>
        <p:grpSpPr>
          <a:xfrm>
            <a:off x="152400" y="3234210"/>
            <a:ext cx="4159127" cy="609600"/>
            <a:chOff x="-2459" y="3313629"/>
            <a:chExt cx="4159127" cy="6096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FD5FA48-04BB-EDA4-BA60-456442757C19}"/>
                </a:ext>
              </a:extLst>
            </p:cNvPr>
            <p:cNvSpPr/>
            <p:nvPr/>
          </p:nvSpPr>
          <p:spPr>
            <a:xfrm>
              <a:off x="-2459" y="3313629"/>
              <a:ext cx="3895009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F2FF96-D39D-5D2F-D10B-D3F2959BCC59}"/>
                </a:ext>
              </a:extLst>
            </p:cNvPr>
            <p:cNvSpPr txBox="1"/>
            <p:nvPr/>
          </p:nvSpPr>
          <p:spPr>
            <a:xfrm>
              <a:off x="0" y="3416784"/>
              <a:ext cx="41566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Second Neural Net of Encoder</a:t>
              </a:r>
              <a:endParaRPr kumimoji="1" lang="ko-KR" altLang="en-US" sz="2400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3114C1F-076D-F695-664A-AF0F05846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881470"/>
            <a:ext cx="4724400" cy="723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813532-C9C6-B548-9483-0CC9E5778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15" y="4061094"/>
            <a:ext cx="3898900" cy="571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6F25A0-832B-47F2-DF7E-04C13B27C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2" y="2743278"/>
            <a:ext cx="5194300" cy="1485900"/>
          </a:xfrm>
          <a:prstGeom prst="rect">
            <a:avLst/>
          </a:prstGeom>
        </p:spPr>
      </p:pic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D4575D3-3020-E9A6-6742-560AB78A62F6}"/>
              </a:ext>
            </a:extLst>
          </p:cNvPr>
          <p:cNvSpPr/>
          <p:nvPr/>
        </p:nvSpPr>
        <p:spPr>
          <a:xfrm rot="16200000">
            <a:off x="5716440" y="2873191"/>
            <a:ext cx="838200" cy="1226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EDB10B-8DEB-287F-D9C2-C24CBA4A612C}"/>
              </a:ext>
            </a:extLst>
          </p:cNvPr>
          <p:cNvSpPr/>
          <p:nvPr/>
        </p:nvSpPr>
        <p:spPr>
          <a:xfrm>
            <a:off x="9432706" y="2845812"/>
            <a:ext cx="2057400" cy="570972"/>
          </a:xfrm>
          <a:prstGeom prst="rect">
            <a:avLst/>
          </a:prstGeom>
          <a:solidFill>
            <a:srgbClr val="92D050">
              <a:alpha val="356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7E192E-58ED-4DF4-04C8-83E6D0D3F1E7}"/>
              </a:ext>
            </a:extLst>
          </p:cNvPr>
          <p:cNvSpPr/>
          <p:nvPr/>
        </p:nvSpPr>
        <p:spPr>
          <a:xfrm>
            <a:off x="9193448" y="2845812"/>
            <a:ext cx="239258" cy="570972"/>
          </a:xfrm>
          <a:prstGeom prst="rect">
            <a:avLst/>
          </a:prstGeom>
          <a:solidFill>
            <a:srgbClr val="7030A0">
              <a:alpha val="356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F1DF12-1AD3-0652-9F15-A865B6C57750}"/>
              </a:ext>
            </a:extLst>
          </p:cNvPr>
          <p:cNvSpPr/>
          <p:nvPr/>
        </p:nvSpPr>
        <p:spPr>
          <a:xfrm>
            <a:off x="11490106" y="2858028"/>
            <a:ext cx="457433" cy="570972"/>
          </a:xfrm>
          <a:prstGeom prst="rect">
            <a:avLst/>
          </a:prstGeom>
          <a:solidFill>
            <a:srgbClr val="7030A0">
              <a:alpha val="356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197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115060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GVAE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026" name="Picture 2" descr="Autoencoder basic structure | Download Scientific Diagram">
            <a:extLst>
              <a:ext uri="{FF2B5EF4-FFF2-40B4-BE49-F238E27FC236}">
                <a16:creationId xmlns:a16="http://schemas.microsoft.com/office/drawing/2014/main" id="{2D1DA21C-70FD-E8F6-A8E6-039DE0C9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80444"/>
            <a:ext cx="6394860" cy="442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6E593D-576C-75EF-D17C-04E05E709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52400" y="5478891"/>
            <a:ext cx="3486396" cy="4986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4C0937-F9A7-7BCE-AFAF-19BB4E866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583" y="5353555"/>
            <a:ext cx="1778000" cy="68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7516F7-8A97-D847-CF8F-A9CE023D6F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11"/>
          <a:stretch/>
        </p:blipFill>
        <p:spPr>
          <a:xfrm>
            <a:off x="6788070" y="2514318"/>
            <a:ext cx="4953000" cy="880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C9E0A-A727-B522-8545-8840AE18508A}"/>
              </a:ext>
            </a:extLst>
          </p:cNvPr>
          <p:cNvSpPr txBox="1"/>
          <p:nvPr/>
        </p:nvSpPr>
        <p:spPr>
          <a:xfrm>
            <a:off x="6751199" y="1205167"/>
            <a:ext cx="5191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highlight>
                  <a:srgbClr val="C0C0C0"/>
                </a:highlight>
              </a:rPr>
              <a:t>Inner product between latent variable Z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5EEB430-66EF-A53B-B611-EFBEA577C5E6}"/>
              </a:ext>
            </a:extLst>
          </p:cNvPr>
          <p:cNvCxnSpPr>
            <a:endCxn id="3" idx="0"/>
          </p:cNvCxnSpPr>
          <p:nvPr/>
        </p:nvCxnSpPr>
        <p:spPr>
          <a:xfrm>
            <a:off x="1895598" y="3276600"/>
            <a:ext cx="0" cy="22022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FB15D2-D019-8F5D-D03E-CC2EED55153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349830" y="3429000"/>
            <a:ext cx="1573753" cy="19245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7B806D-4F6A-5EE6-9AD8-D35D08D1B9DA}"/>
              </a:ext>
            </a:extLst>
          </p:cNvPr>
          <p:cNvCxnSpPr>
            <a:cxnSpLocks/>
          </p:cNvCxnSpPr>
          <p:nvPr/>
        </p:nvCxnSpPr>
        <p:spPr>
          <a:xfrm>
            <a:off x="5678063" y="2954374"/>
            <a:ext cx="98466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13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Experiment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9F1A5A-223E-A2E3-964B-7F372573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68570"/>
            <a:ext cx="11402417" cy="47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39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Experiment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3D0970-CBA7-BE24-ADC3-7F81B88D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00881"/>
            <a:ext cx="10359177" cy="40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2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5579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Implementation </a:t>
            </a:r>
            <a:r>
              <a:rPr lang="en-US" altLang="ko-KR" spc="-5" dirty="0">
                <a:solidFill>
                  <a:schemeClr val="bg1"/>
                </a:solidFill>
              </a:rPr>
              <a:t>– 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9404F7E-B740-9344-368E-409CB24CF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965" y="1676400"/>
            <a:ext cx="6475131" cy="158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E3CC08-0C6B-78C1-E099-EF845FD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47" y="1048635"/>
            <a:ext cx="5121955" cy="47076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0E7BB6-057E-8D8D-CF19-C2C6E58B2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2163" b="88980"/>
          <a:stretch/>
        </p:blipFill>
        <p:spPr>
          <a:xfrm>
            <a:off x="5791200" y="1075160"/>
            <a:ext cx="487431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9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0E2A2-52F2-9D64-E3BD-C797CF2B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32129"/>
            <a:ext cx="9468159" cy="494069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A4671D14-7E2C-97B7-A3E8-3992F872C81D}"/>
              </a:ext>
            </a:extLst>
          </p:cNvPr>
          <p:cNvSpPr txBox="1">
            <a:spLocks/>
          </p:cNvSpPr>
          <p:nvPr/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kern="0" spc="-5">
                <a:solidFill>
                  <a:schemeClr val="bg1"/>
                </a:solidFill>
              </a:rPr>
              <a:t>Implementation </a:t>
            </a:r>
            <a:r>
              <a:rPr lang="en-US" altLang="ko-KR" kern="0" spc="-5">
                <a:solidFill>
                  <a:schemeClr val="bg1"/>
                </a:solidFill>
              </a:rPr>
              <a:t>– VAE</a:t>
            </a:r>
            <a:endParaRPr lang="en-US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174012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Introduction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A904DB5-243C-F155-6581-1FD0A4166B8F}"/>
              </a:ext>
            </a:extLst>
          </p:cNvPr>
          <p:cNvSpPr txBox="1"/>
          <p:nvPr/>
        </p:nvSpPr>
        <p:spPr>
          <a:xfrm>
            <a:off x="-15766" y="1885955"/>
            <a:ext cx="12034345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3525">
              <a:lnSpc>
                <a:spcPct val="100000"/>
              </a:lnSpc>
            </a:pPr>
            <a:r>
              <a:rPr lang="en" altLang="ko-KR" sz="2400" b="1" spc="-20" dirty="0">
                <a:solidFill>
                  <a:srgbClr val="FF0000"/>
                </a:solidFill>
                <a:latin typeface="Malgun Gothic"/>
                <a:cs typeface="Malgun Gothic"/>
              </a:rPr>
              <a:t>Variational</a:t>
            </a:r>
            <a:r>
              <a:rPr lang="en" altLang="ko-KR" sz="2400" b="1" spc="-3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lang="en" altLang="ko-KR" sz="2400" b="1" dirty="0">
                <a:solidFill>
                  <a:srgbClr val="FF0000"/>
                </a:solidFill>
                <a:latin typeface="Malgun Gothic"/>
                <a:cs typeface="Malgun Gothic"/>
              </a:rPr>
              <a:t>Inference</a:t>
            </a:r>
            <a:r>
              <a:rPr lang="en" altLang="ko-KR" sz="2400" b="1" spc="-1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:</a:t>
            </a:r>
            <a:r>
              <a:rPr lang="en" altLang="ko-KR" sz="2400" spc="-10" dirty="0">
                <a:latin typeface="Malgun Gothic"/>
                <a:cs typeface="Malgun Gothic"/>
              </a:rPr>
              <a:t> </a:t>
            </a:r>
            <a:r>
              <a:rPr lang="en" altLang="ko-KR" sz="2400" spc="-5" dirty="0">
                <a:latin typeface="Malgun Gothic"/>
                <a:cs typeface="Malgun Gothic"/>
              </a:rPr>
              <a:t>Approximating</a:t>
            </a:r>
            <a:r>
              <a:rPr lang="en" altLang="ko-KR" sz="2400" spc="-35" dirty="0">
                <a:latin typeface="Malgun Gothic"/>
                <a:cs typeface="Malgun Gothic"/>
              </a:rPr>
              <a:t> </a:t>
            </a:r>
            <a:r>
              <a:rPr lang="en" altLang="ko-KR" sz="2400" spc="-5" dirty="0">
                <a:latin typeface="Malgun Gothic"/>
                <a:cs typeface="Malgun Gothic"/>
              </a:rPr>
              <a:t>target</a:t>
            </a:r>
            <a:r>
              <a:rPr lang="en" altLang="ko-KR" sz="2400" spc="-25" dirty="0">
                <a:latin typeface="Malgun Gothic"/>
                <a:cs typeface="Malgun Gothic"/>
              </a:rPr>
              <a:t> </a:t>
            </a:r>
            <a:r>
              <a:rPr lang="en" altLang="ko-KR" sz="2400" spc="-5" dirty="0">
                <a:latin typeface="Malgun Gothic"/>
                <a:cs typeface="Malgun Gothic"/>
              </a:rPr>
              <a:t>distribution</a:t>
            </a:r>
            <a:r>
              <a:rPr lang="en" altLang="ko-KR" sz="2400" spc="-15" dirty="0">
                <a:latin typeface="Malgun Gothic"/>
                <a:cs typeface="Malgun Gothic"/>
              </a:rPr>
              <a:t> </a:t>
            </a:r>
            <a:r>
              <a:rPr lang="en" altLang="ko-KR" sz="2400" spc="-5" dirty="0">
                <a:latin typeface="Malgun Gothic"/>
                <a:cs typeface="Malgun Gothic"/>
              </a:rPr>
              <a:t>with</a:t>
            </a:r>
            <a:r>
              <a:rPr lang="en" altLang="ko-KR" sz="2400" spc="-15" dirty="0">
                <a:latin typeface="Malgun Gothic"/>
                <a:cs typeface="Malgun Gothic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a </a:t>
            </a:r>
            <a:r>
              <a:rPr lang="en" altLang="ko-KR" sz="2400" spc="-5" dirty="0">
                <a:latin typeface="Malgun Gothic"/>
                <a:cs typeface="Malgun Gothic"/>
              </a:rPr>
              <a:t>simpler</a:t>
            </a:r>
            <a:r>
              <a:rPr lang="en" altLang="ko-KR" sz="2400" dirty="0">
                <a:latin typeface="Malgun Gothic"/>
                <a:cs typeface="Malgun Gothic"/>
              </a:rPr>
              <a:t> </a:t>
            </a:r>
            <a:r>
              <a:rPr lang="en" altLang="ko-KR" sz="2400" spc="-5" dirty="0">
                <a:latin typeface="Malgun Gothic"/>
                <a:cs typeface="Malgun Gothic"/>
              </a:rPr>
              <a:t>distribution</a:t>
            </a:r>
          </a:p>
          <a:p>
            <a:pPr marL="263525"/>
            <a:endParaRPr lang="en" altLang="ko-KR" sz="2400" i="1" dirty="0">
              <a:solidFill>
                <a:srgbClr val="313131"/>
              </a:solidFill>
              <a:latin typeface="PT Sans" panose="020B0503020203020204" pitchFamily="34" charset="0"/>
            </a:endParaRPr>
          </a:p>
          <a:p>
            <a:pPr marL="263525"/>
            <a:r>
              <a:rPr lang="en" altLang="ko-KR" sz="2400" b="0" i="1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			ex) </a:t>
            </a:r>
            <a:r>
              <a:rPr lang="ko-KR" altLang="en-US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사후확률</a:t>
            </a:r>
            <a:r>
              <a:rPr lang="en-US" altLang="ko-KR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(</a:t>
            </a:r>
            <a:r>
              <a:rPr lang="en" altLang="ko-KR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posterior) </a:t>
            </a:r>
            <a:r>
              <a:rPr lang="ko-KR" altLang="en-US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분포 </a:t>
            </a:r>
            <a:r>
              <a:rPr lang="ko-KR" altLang="en-US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𝑝</a:t>
            </a:r>
            <a:r>
              <a:rPr lang="en-US" altLang="ko-KR" sz="24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(</a:t>
            </a:r>
            <a:r>
              <a:rPr lang="ko-KR" altLang="en-US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𝑧</a:t>
            </a:r>
            <a:r>
              <a:rPr lang="en-US" altLang="ko-KR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 |</a:t>
            </a:r>
            <a:r>
              <a:rPr lang="ko-KR" altLang="en-US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𝑥</a:t>
            </a:r>
            <a:r>
              <a:rPr lang="en-US" altLang="ko-KR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) </a:t>
            </a:r>
            <a:r>
              <a:rPr lang="en-US" altLang="ko-KR" sz="24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--&gt; </a:t>
            </a:r>
            <a:r>
              <a:rPr lang="ko-KR" altLang="en-US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𝑞</a:t>
            </a:r>
            <a:r>
              <a:rPr lang="en-US" altLang="ko-KR" sz="24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(</a:t>
            </a:r>
            <a:r>
              <a:rPr lang="ko-KR" altLang="en-US" sz="2400" b="0" i="0" u="none" strike="noStrike" dirty="0">
                <a:solidFill>
                  <a:srgbClr val="313131"/>
                </a:solidFill>
                <a:effectLst/>
                <a:latin typeface="STIXGeneral-Italic" pitchFamily="2" charset="2"/>
              </a:rPr>
              <a:t>𝑧</a:t>
            </a:r>
            <a:r>
              <a:rPr lang="en-US" altLang="ko-KR" sz="2400" b="0" i="0" u="none" strike="noStrike" dirty="0">
                <a:solidFill>
                  <a:srgbClr val="313131"/>
                </a:solidFill>
                <a:effectLst/>
                <a:latin typeface="STIXGeneral-Regular" pitchFamily="2" charset="2"/>
              </a:rPr>
              <a:t>) ~ Normal </a:t>
            </a:r>
            <a:endParaRPr lang="en" altLang="ko-KR" sz="2400" dirty="0">
              <a:latin typeface="Malgun Gothic"/>
              <a:cs typeface="Malgun Gothic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9C58E63-C614-7104-CCAC-B53FCE6081FE}"/>
              </a:ext>
            </a:extLst>
          </p:cNvPr>
          <p:cNvSpPr txBox="1">
            <a:spLocks/>
          </p:cNvSpPr>
          <p:nvPr/>
        </p:nvSpPr>
        <p:spPr>
          <a:xfrm>
            <a:off x="173421" y="959993"/>
            <a:ext cx="1049457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" sz="4000" kern="0" spc="-35" dirty="0">
                <a:highlight>
                  <a:srgbClr val="FFFF00"/>
                </a:highlight>
              </a:rPr>
              <a:t>Variational</a:t>
            </a:r>
            <a:r>
              <a:rPr lang="en" sz="4000" kern="0" spc="-20" dirty="0">
                <a:highlight>
                  <a:srgbClr val="FFFF00"/>
                </a:highlight>
              </a:rPr>
              <a:t> </a:t>
            </a:r>
            <a:r>
              <a:rPr lang="en" sz="4000" kern="0" spc="-15" dirty="0">
                <a:highlight>
                  <a:srgbClr val="FFFF00"/>
                </a:highlight>
              </a:rPr>
              <a:t>Inference</a:t>
            </a:r>
            <a:r>
              <a:rPr lang="en" sz="4000" kern="0" spc="-15" dirty="0"/>
              <a:t> + </a:t>
            </a:r>
            <a:r>
              <a:rPr lang="en" sz="4000" kern="0" spc="-15" dirty="0" err="1"/>
              <a:t>AutoEncoder</a:t>
            </a:r>
            <a:r>
              <a:rPr lang="en" sz="4000" kern="0" spc="-15" dirty="0"/>
              <a:t> = VAE</a:t>
            </a:r>
            <a:endParaRPr lang="en" sz="4000" kern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2FD43-785B-173E-4286-792D3964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3350"/>
            <a:ext cx="50419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0C4A43FF-0F01-FE24-8DE0-7456A809BFF1}"/>
              </a:ext>
            </a:extLst>
          </p:cNvPr>
          <p:cNvSpPr txBox="1"/>
          <p:nvPr/>
        </p:nvSpPr>
        <p:spPr>
          <a:xfrm>
            <a:off x="5561404" y="3944085"/>
            <a:ext cx="5935718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br>
              <a:rPr lang="ko-KR" altLang="en-US" sz="2400" b="0" i="0" u="none" strike="noStrike" dirty="0">
                <a:solidFill>
                  <a:srgbClr val="AC4142"/>
                </a:solidFill>
                <a:effectLst/>
                <a:latin typeface="PT Sans" panose="020B0503020203020204" pitchFamily="34" charset="0"/>
                <a:hlinkClick r:id="rId4"/>
              </a:rPr>
            </a:br>
            <a:endParaRPr lang="ko-KR" altLang="en-US" sz="2400" b="0" i="0" dirty="0">
              <a:solidFill>
                <a:srgbClr val="313131"/>
              </a:solidFill>
              <a:effectLst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1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Implementation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1273FA-78F3-DCD3-B28D-9E58D65C9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8" y="860821"/>
            <a:ext cx="11318884" cy="5038922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BCF6C798-B632-F69E-71F4-A21D7160C700}"/>
              </a:ext>
            </a:extLst>
          </p:cNvPr>
          <p:cNvSpPr txBox="1">
            <a:spLocks/>
          </p:cNvSpPr>
          <p:nvPr/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kern="0" spc="-5">
                <a:solidFill>
                  <a:schemeClr val="bg1"/>
                </a:solidFill>
              </a:rPr>
              <a:t>Implementation </a:t>
            </a:r>
            <a:r>
              <a:rPr lang="en-US" altLang="ko-KR" kern="0" spc="-5">
                <a:solidFill>
                  <a:schemeClr val="bg1"/>
                </a:solidFill>
              </a:rPr>
              <a:t>– VAE</a:t>
            </a:r>
            <a:endParaRPr lang="en-US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79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Implementation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F34310-24A2-69F4-F397-B0370AA9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60821"/>
            <a:ext cx="8836742" cy="2223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616515-CE29-6849-319B-467224801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206292"/>
            <a:ext cx="11535844" cy="1226916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882E5B30-97D3-BD70-C02D-4FA731E970AC}"/>
              </a:ext>
            </a:extLst>
          </p:cNvPr>
          <p:cNvSpPr txBox="1">
            <a:spLocks/>
          </p:cNvSpPr>
          <p:nvPr/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kern="0" spc="-5">
                <a:solidFill>
                  <a:schemeClr val="bg1"/>
                </a:solidFill>
              </a:rPr>
              <a:t>Implementation </a:t>
            </a:r>
            <a:r>
              <a:rPr lang="en-US" altLang="ko-KR" kern="0" spc="-5">
                <a:solidFill>
                  <a:schemeClr val="bg1"/>
                </a:solidFill>
              </a:rPr>
              <a:t>– VAE</a:t>
            </a:r>
            <a:endParaRPr lang="en-US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9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Implementation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FFE94C-4E10-0593-6A97-F33F0869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37080"/>
            <a:ext cx="8967019" cy="4520564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F8622D31-E62F-6A8B-DD87-A2F1E36AB756}"/>
              </a:ext>
            </a:extLst>
          </p:cNvPr>
          <p:cNvSpPr txBox="1">
            <a:spLocks/>
          </p:cNvSpPr>
          <p:nvPr/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kern="0" spc="-5" dirty="0">
                <a:solidFill>
                  <a:schemeClr val="bg1"/>
                </a:solidFill>
              </a:rPr>
              <a:t>Implementation </a:t>
            </a:r>
            <a:r>
              <a:rPr lang="en-US" altLang="ko-KR" kern="0" spc="-5" dirty="0">
                <a:solidFill>
                  <a:schemeClr val="bg1"/>
                </a:solidFill>
              </a:rPr>
              <a:t>– VAE</a:t>
            </a:r>
            <a:endParaRPr lang="en-US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182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65532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atinLnBrk="0">
              <a:spcBef>
                <a:spcPts val="105"/>
              </a:spcBef>
            </a:pPr>
            <a:r>
              <a:rPr lang="en-US" altLang="ko-KR" kern="0" spc="-5" dirty="0">
                <a:solidFill>
                  <a:schemeClr val="bg1"/>
                </a:solidFill>
              </a:rPr>
              <a:t>Implementation – </a:t>
            </a:r>
            <a:r>
              <a:rPr lang="en-US" altLang="ko-KR" spc="-5" dirty="0">
                <a:solidFill>
                  <a:schemeClr val="bg1"/>
                </a:solidFill>
              </a:rPr>
              <a:t>G</a:t>
            </a:r>
            <a:r>
              <a:rPr lang="en-US" altLang="ko-KR" kern="0" spc="-5" dirty="0">
                <a:solidFill>
                  <a:schemeClr val="bg1"/>
                </a:solidFill>
              </a:rPr>
              <a:t>VAE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19B3EF-D67C-4571-D8FF-25DDA19FB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08"/>
          <a:stretch/>
        </p:blipFill>
        <p:spPr>
          <a:xfrm>
            <a:off x="457200" y="858013"/>
            <a:ext cx="8425777" cy="493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8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6096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65532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atinLnBrk="0">
              <a:spcBef>
                <a:spcPts val="105"/>
              </a:spcBef>
            </a:pPr>
            <a:r>
              <a:rPr lang="en-US" altLang="ko-KR" kern="0" spc="-5" dirty="0">
                <a:solidFill>
                  <a:schemeClr val="bg1"/>
                </a:solidFill>
              </a:rPr>
              <a:t>Implementation – </a:t>
            </a:r>
            <a:r>
              <a:rPr lang="en-US" altLang="ko-KR" spc="-5" dirty="0">
                <a:solidFill>
                  <a:schemeClr val="bg1"/>
                </a:solidFill>
              </a:rPr>
              <a:t>G</a:t>
            </a:r>
            <a:r>
              <a:rPr lang="en-US" altLang="ko-KR" kern="0" spc="-5" dirty="0">
                <a:solidFill>
                  <a:schemeClr val="bg1"/>
                </a:solidFill>
              </a:rPr>
              <a:t>VAE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3ADA88-0C64-0145-F4B9-632577252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1" t="62646" r="521" b="116"/>
          <a:stretch/>
        </p:blipFill>
        <p:spPr>
          <a:xfrm>
            <a:off x="381000" y="885360"/>
            <a:ext cx="11164870" cy="39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6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75907" y="-127798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970699" y="-6232966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8622D31-E62F-6A8B-DD87-A2F1E36AB756}"/>
              </a:ext>
            </a:extLst>
          </p:cNvPr>
          <p:cNvSpPr txBox="1">
            <a:spLocks/>
          </p:cNvSpPr>
          <p:nvPr/>
        </p:nvSpPr>
        <p:spPr>
          <a:xfrm>
            <a:off x="152399" y="5248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endParaRPr lang="en-US" kern="0" spc="-5" dirty="0">
              <a:solidFill>
                <a:schemeClr val="bg1"/>
              </a:solidFill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7B9EBD26-163C-5198-6590-5D76E114071F}"/>
              </a:ext>
            </a:extLst>
          </p:cNvPr>
          <p:cNvSpPr txBox="1">
            <a:spLocks/>
          </p:cNvSpPr>
          <p:nvPr/>
        </p:nvSpPr>
        <p:spPr>
          <a:xfrm>
            <a:off x="123985" y="-21394"/>
            <a:ext cx="64751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kern="0" spc="-5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0E33-738D-CE0E-669B-B3EDECBACC49}"/>
              </a:ext>
            </a:extLst>
          </p:cNvPr>
          <p:cNvSpPr txBox="1"/>
          <p:nvPr/>
        </p:nvSpPr>
        <p:spPr>
          <a:xfrm>
            <a:off x="91536" y="900843"/>
            <a:ext cx="88238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NimbusRomNo9L"/>
              </a:rPr>
              <a:t>VAE is </a:t>
            </a:r>
            <a:r>
              <a:rPr lang="en" altLang="ko-KR" sz="2400" dirty="0">
                <a:effectLst/>
                <a:latin typeface="NimbusRomNo9L"/>
              </a:rPr>
              <a:t>a novel estimator of the variational lower bound, Stochastic Gradient VB (SGVB), for efficient approximate inference with continuous latent variables.</a:t>
            </a:r>
          </a:p>
          <a:p>
            <a:endParaRPr lang="en" altLang="ko-KR" sz="2400" dirty="0"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400" dirty="0">
                <a:effectLst/>
                <a:latin typeface="NimbusRomNo9L"/>
              </a:rPr>
              <a:t>Both GVAE and GAE achieve competitive results on the featureless task. </a:t>
            </a:r>
          </a:p>
          <a:p>
            <a:endParaRPr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400" dirty="0">
                <a:effectLst/>
                <a:latin typeface="NimbusRomNo9L"/>
              </a:rPr>
              <a:t>Future work will investigate better-suited prior distributions, more flexible generative models and the application of a stochastic gradient descent algorithm for improved scalability. </a:t>
            </a:r>
            <a:endParaRPr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1067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533400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Introduction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A904DB5-243C-F155-6581-1FD0A4166B8F}"/>
              </a:ext>
            </a:extLst>
          </p:cNvPr>
          <p:cNvSpPr txBox="1"/>
          <p:nvPr/>
        </p:nvSpPr>
        <p:spPr>
          <a:xfrm>
            <a:off x="-15768" y="1787286"/>
            <a:ext cx="1203434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3525"/>
            <a:r>
              <a:rPr lang="en" altLang="ko-KR" sz="3200" b="1" spc="-20" dirty="0" err="1">
                <a:solidFill>
                  <a:srgbClr val="FF0000"/>
                </a:solidFill>
                <a:latin typeface="Malgun Gothic"/>
                <a:cs typeface="Malgun Gothic"/>
              </a:rPr>
              <a:t>AutoEncoder</a:t>
            </a:r>
            <a:r>
              <a:rPr lang="en" altLang="ko-KR" sz="3200" b="1" spc="-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:</a:t>
            </a:r>
            <a:r>
              <a:rPr lang="en" altLang="ko-KR" sz="2400" spc="-10" dirty="0">
                <a:latin typeface="Malgun Gothic"/>
                <a:cs typeface="Malgun Gothic"/>
              </a:rPr>
              <a:t> </a:t>
            </a:r>
            <a:r>
              <a:rPr lang="en" altLang="ko-KR" dirty="0">
                <a:latin typeface="Malgun Gothic"/>
                <a:cs typeface="Malgun Gothic"/>
              </a:rPr>
              <a:t>“</a:t>
            </a:r>
            <a:r>
              <a:rPr lang="en" altLang="ko-KR" dirty="0">
                <a:solidFill>
                  <a:srgbClr val="1F2023"/>
                </a:solidFill>
                <a:latin typeface="Arial MT"/>
                <a:cs typeface="Arial MT"/>
              </a:rPr>
              <a:t>The</a:t>
            </a:r>
            <a:r>
              <a:rPr lang="en" altLang="ko-KR" spc="-1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pc="-5" dirty="0">
                <a:solidFill>
                  <a:srgbClr val="1F2023"/>
                </a:solidFill>
                <a:latin typeface="Arial MT"/>
                <a:cs typeface="Arial MT"/>
              </a:rPr>
              <a:t>aim</a:t>
            </a:r>
            <a:r>
              <a:rPr lang="en" altLang="ko-KR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dirty="0">
                <a:solidFill>
                  <a:srgbClr val="1F2023"/>
                </a:solidFill>
                <a:latin typeface="Arial MT"/>
                <a:cs typeface="Arial MT"/>
              </a:rPr>
              <a:t>of </a:t>
            </a:r>
            <a:r>
              <a:rPr lang="en" altLang="ko-KR" spc="-5" dirty="0">
                <a:solidFill>
                  <a:srgbClr val="1F2023"/>
                </a:solidFill>
                <a:latin typeface="Arial MT"/>
                <a:cs typeface="Arial MT"/>
              </a:rPr>
              <a:t>an</a:t>
            </a:r>
            <a:r>
              <a:rPr lang="en" altLang="ko-KR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b="1" dirty="0">
                <a:solidFill>
                  <a:srgbClr val="1F2023"/>
                </a:solidFill>
                <a:latin typeface="Arial"/>
                <a:cs typeface="Arial"/>
              </a:rPr>
              <a:t>autoencoder</a:t>
            </a:r>
            <a:r>
              <a:rPr lang="en" altLang="ko-KR" b="1" spc="-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pc="-5" dirty="0">
                <a:solidFill>
                  <a:srgbClr val="1F2023"/>
                </a:solidFill>
                <a:latin typeface="Arial MT"/>
                <a:cs typeface="Arial MT"/>
              </a:rPr>
              <a:t>is</a:t>
            </a:r>
            <a:r>
              <a:rPr lang="en" altLang="ko-KR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dirty="0">
                <a:solidFill>
                  <a:srgbClr val="1F2023"/>
                </a:solidFill>
                <a:latin typeface="Arial MT"/>
                <a:cs typeface="Arial MT"/>
              </a:rPr>
              <a:t>to</a:t>
            </a:r>
            <a:r>
              <a:rPr lang="en" altLang="ko-KR" spc="-5" dirty="0">
                <a:solidFill>
                  <a:srgbClr val="1F2023"/>
                </a:solidFill>
                <a:latin typeface="Arial MT"/>
                <a:cs typeface="Arial MT"/>
              </a:rPr>
              <a:t> learn</a:t>
            </a:r>
            <a:r>
              <a:rPr lang="en" altLang="ko-KR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pc="-5" dirty="0">
                <a:solidFill>
                  <a:srgbClr val="1F2023"/>
                </a:solidFill>
                <a:latin typeface="Arial MT"/>
                <a:cs typeface="Arial MT"/>
              </a:rPr>
              <a:t>a</a:t>
            </a:r>
            <a:r>
              <a:rPr lang="en" altLang="ko-KR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b="1" spc="-5" dirty="0">
                <a:solidFill>
                  <a:srgbClr val="1F2023"/>
                </a:solidFill>
                <a:latin typeface="Arial"/>
                <a:cs typeface="Arial"/>
              </a:rPr>
              <a:t>representation</a:t>
            </a:r>
            <a:r>
              <a:rPr lang="en" altLang="ko-KR" b="1" spc="2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b="1" dirty="0">
                <a:solidFill>
                  <a:srgbClr val="1F2023"/>
                </a:solidFill>
                <a:latin typeface="Arial"/>
                <a:cs typeface="Arial"/>
              </a:rPr>
              <a:t>(encoding)</a:t>
            </a:r>
            <a:r>
              <a:rPr lang="en" altLang="ko-KR" b="1" spc="-1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b="1" dirty="0">
                <a:solidFill>
                  <a:srgbClr val="1F2023"/>
                </a:solidFill>
                <a:latin typeface="Arial"/>
                <a:cs typeface="Arial"/>
              </a:rPr>
              <a:t>for </a:t>
            </a:r>
            <a:r>
              <a:rPr lang="en" altLang="ko-KR" b="1" spc="-5" dirty="0">
                <a:solidFill>
                  <a:srgbClr val="1F2023"/>
                </a:solidFill>
                <a:latin typeface="Arial"/>
                <a:cs typeface="Arial"/>
              </a:rPr>
              <a:t>a</a:t>
            </a:r>
            <a:r>
              <a:rPr lang="en" altLang="ko-KR" b="1" spc="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b="1" spc="-5" dirty="0">
                <a:solidFill>
                  <a:srgbClr val="1F2023"/>
                </a:solidFill>
                <a:latin typeface="Arial"/>
                <a:cs typeface="Arial"/>
              </a:rPr>
              <a:t>set</a:t>
            </a:r>
            <a:r>
              <a:rPr lang="en" altLang="ko-KR" b="1" dirty="0">
                <a:solidFill>
                  <a:srgbClr val="1F2023"/>
                </a:solidFill>
                <a:latin typeface="Arial"/>
                <a:cs typeface="Arial"/>
              </a:rPr>
              <a:t> of</a:t>
            </a:r>
            <a:r>
              <a:rPr lang="en" altLang="ko-KR" b="1" spc="-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b="1" dirty="0">
                <a:solidFill>
                  <a:srgbClr val="1F2023"/>
                </a:solidFill>
                <a:latin typeface="Arial"/>
                <a:cs typeface="Arial"/>
              </a:rPr>
              <a:t>data</a:t>
            </a:r>
            <a:r>
              <a:rPr lang="en" altLang="ko-KR" b="1" spc="1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dirty="0">
                <a:latin typeface="Malgun Gothic"/>
                <a:cs typeface="Malgun Gothic"/>
              </a:rPr>
              <a:t>“</a:t>
            </a:r>
          </a:p>
          <a:p>
            <a:pPr marL="263525">
              <a:lnSpc>
                <a:spcPct val="100000"/>
              </a:lnSpc>
            </a:pPr>
            <a:endParaRPr lang="en" altLang="ko-KR" sz="2400" spc="-5" dirty="0">
              <a:latin typeface="Malgun Gothic"/>
              <a:cs typeface="Malgun Gothic"/>
            </a:endParaRPr>
          </a:p>
          <a:p>
            <a:pPr marL="263525"/>
            <a:endParaRPr lang="en" altLang="ko-KR" sz="2400" b="0" i="1" dirty="0">
              <a:solidFill>
                <a:srgbClr val="313131"/>
              </a:solidFill>
              <a:effectLst/>
              <a:latin typeface="PT Sans" panose="020B050302020302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9C58E63-C614-7104-CCAC-B53FCE6081FE}"/>
              </a:ext>
            </a:extLst>
          </p:cNvPr>
          <p:cNvSpPr txBox="1">
            <a:spLocks/>
          </p:cNvSpPr>
          <p:nvPr/>
        </p:nvSpPr>
        <p:spPr>
          <a:xfrm>
            <a:off x="173421" y="959993"/>
            <a:ext cx="1049457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" altLang="ko-KR" sz="4000" kern="0" spc="-35" dirty="0"/>
              <a:t>Variational</a:t>
            </a:r>
            <a:r>
              <a:rPr lang="en" altLang="ko-KR" sz="4000" kern="0" spc="-20" dirty="0"/>
              <a:t> </a:t>
            </a:r>
            <a:r>
              <a:rPr lang="en" altLang="ko-KR" sz="4000" kern="0" spc="-15" dirty="0"/>
              <a:t>Inference + </a:t>
            </a:r>
            <a:r>
              <a:rPr lang="en" altLang="ko-KR" sz="4000" kern="0" spc="-15" dirty="0" err="1">
                <a:highlight>
                  <a:srgbClr val="FFFF00"/>
                </a:highlight>
              </a:rPr>
              <a:t>AutoEncoder</a:t>
            </a:r>
            <a:r>
              <a:rPr lang="en" altLang="ko-KR" sz="4000" kern="0" spc="-15" dirty="0"/>
              <a:t> = VAE</a:t>
            </a:r>
            <a:endParaRPr lang="en" altLang="ko-KR" sz="4000" kern="0" dirty="0"/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EEA9FB05-EFB8-660B-CFF0-DB3CD8C219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2810" y="2493580"/>
            <a:ext cx="5846379" cy="3030919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DA306273-4643-B9D2-31DF-647AFD9685B8}"/>
              </a:ext>
            </a:extLst>
          </p:cNvPr>
          <p:cNvSpPr txBox="1"/>
          <p:nvPr/>
        </p:nvSpPr>
        <p:spPr>
          <a:xfrm>
            <a:off x="4953000" y="5621748"/>
            <a:ext cx="29957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 err="1">
                <a:latin typeface="Malgun Gothic"/>
                <a:cs typeface="Malgun Gothic"/>
              </a:rPr>
              <a:t>Auto</a:t>
            </a:r>
            <a:r>
              <a:rPr sz="2400" b="1" spc="-5" dirty="0" err="1">
                <a:latin typeface="Malgun Gothic"/>
                <a:cs typeface="Malgun Gothic"/>
              </a:rPr>
              <a:t>Encoder</a:t>
            </a:r>
            <a:r>
              <a:rPr sz="2400" b="1" spc="-2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(AE)</a:t>
            </a:r>
            <a:endParaRPr sz="24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918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72814" y="-19240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Introduction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A904DB5-243C-F155-6581-1FD0A4166B8F}"/>
              </a:ext>
            </a:extLst>
          </p:cNvPr>
          <p:cNvSpPr txBox="1"/>
          <p:nvPr/>
        </p:nvSpPr>
        <p:spPr>
          <a:xfrm>
            <a:off x="-15766" y="1885955"/>
            <a:ext cx="12034345" cy="1489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3525"/>
            <a:r>
              <a:rPr lang="en" altLang="ko-KR" sz="2400" b="1" spc="-20" dirty="0" err="1">
                <a:solidFill>
                  <a:srgbClr val="FF0000"/>
                </a:solidFill>
                <a:latin typeface="Malgun Gothic"/>
                <a:cs typeface="Malgun Gothic"/>
              </a:rPr>
              <a:t>AutoEncoder</a:t>
            </a:r>
            <a:r>
              <a:rPr lang="en" altLang="ko-KR" sz="2400" b="1" spc="-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:</a:t>
            </a:r>
            <a:r>
              <a:rPr lang="en" altLang="ko-KR" sz="2400" spc="-10" dirty="0">
                <a:latin typeface="Malgun Gothic"/>
                <a:cs typeface="Malgun Gothic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“</a:t>
            </a:r>
            <a:r>
              <a:rPr lang="en" altLang="ko-KR" sz="2400" dirty="0">
                <a:solidFill>
                  <a:srgbClr val="1F2023"/>
                </a:solidFill>
                <a:latin typeface="Arial MT"/>
                <a:cs typeface="Arial MT"/>
              </a:rPr>
              <a:t>The</a:t>
            </a:r>
            <a:r>
              <a:rPr lang="en" altLang="ko-KR" sz="2400" spc="-1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spc="-5" dirty="0">
                <a:solidFill>
                  <a:srgbClr val="1F2023"/>
                </a:solidFill>
                <a:latin typeface="Arial MT"/>
                <a:cs typeface="Arial MT"/>
              </a:rPr>
              <a:t>aim</a:t>
            </a:r>
            <a:r>
              <a:rPr lang="en" altLang="ko-KR" sz="24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dirty="0">
                <a:solidFill>
                  <a:srgbClr val="1F2023"/>
                </a:solidFill>
                <a:latin typeface="Arial MT"/>
                <a:cs typeface="Arial MT"/>
              </a:rPr>
              <a:t>of </a:t>
            </a:r>
            <a:r>
              <a:rPr lang="en" altLang="ko-KR" sz="2400" spc="-5" dirty="0">
                <a:solidFill>
                  <a:srgbClr val="1F2023"/>
                </a:solidFill>
                <a:latin typeface="Arial MT"/>
                <a:cs typeface="Arial MT"/>
              </a:rPr>
              <a:t>an</a:t>
            </a:r>
            <a:r>
              <a:rPr lang="en" altLang="ko-KR" sz="240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b="1" dirty="0">
                <a:solidFill>
                  <a:srgbClr val="1F2023"/>
                </a:solidFill>
                <a:latin typeface="Arial"/>
                <a:cs typeface="Arial"/>
              </a:rPr>
              <a:t>autoencoder</a:t>
            </a:r>
            <a:r>
              <a:rPr lang="en" altLang="ko-KR" sz="2400" b="1" spc="-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spc="-5" dirty="0">
                <a:solidFill>
                  <a:srgbClr val="1F2023"/>
                </a:solidFill>
                <a:latin typeface="Arial MT"/>
                <a:cs typeface="Arial MT"/>
              </a:rPr>
              <a:t>is</a:t>
            </a:r>
            <a:r>
              <a:rPr lang="en" altLang="ko-KR" sz="24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dirty="0">
                <a:solidFill>
                  <a:srgbClr val="1F2023"/>
                </a:solidFill>
                <a:latin typeface="Arial MT"/>
                <a:cs typeface="Arial MT"/>
              </a:rPr>
              <a:t>to</a:t>
            </a:r>
            <a:r>
              <a:rPr lang="en" altLang="ko-KR" sz="2400" spc="-5" dirty="0">
                <a:solidFill>
                  <a:srgbClr val="1F2023"/>
                </a:solidFill>
                <a:latin typeface="Arial MT"/>
                <a:cs typeface="Arial MT"/>
              </a:rPr>
              <a:t> learn</a:t>
            </a:r>
            <a:r>
              <a:rPr lang="en" altLang="ko-KR" sz="24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spc="-5" dirty="0">
                <a:solidFill>
                  <a:srgbClr val="1F2023"/>
                </a:solidFill>
                <a:latin typeface="Arial MT"/>
                <a:cs typeface="Arial MT"/>
              </a:rPr>
              <a:t>a</a:t>
            </a:r>
            <a:r>
              <a:rPr lang="en" altLang="ko-KR" sz="24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lang="en" altLang="ko-KR" sz="2400" b="1" spc="-5" dirty="0">
                <a:solidFill>
                  <a:srgbClr val="1F2023"/>
                </a:solidFill>
                <a:latin typeface="Arial"/>
                <a:cs typeface="Arial"/>
              </a:rPr>
              <a:t>representation</a:t>
            </a:r>
            <a:r>
              <a:rPr lang="en" altLang="ko-KR" sz="2400" b="1" spc="2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b="1" dirty="0">
                <a:solidFill>
                  <a:srgbClr val="1F2023"/>
                </a:solidFill>
                <a:latin typeface="Arial"/>
                <a:cs typeface="Arial"/>
              </a:rPr>
              <a:t>(encoding)</a:t>
            </a:r>
            <a:r>
              <a:rPr lang="en" altLang="ko-KR" sz="2400" b="1" spc="-1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b="1" dirty="0">
                <a:solidFill>
                  <a:srgbClr val="1F2023"/>
                </a:solidFill>
                <a:latin typeface="Arial"/>
                <a:cs typeface="Arial"/>
              </a:rPr>
              <a:t>for </a:t>
            </a:r>
            <a:r>
              <a:rPr lang="en" altLang="ko-KR" sz="2400" b="1" spc="-5" dirty="0">
                <a:solidFill>
                  <a:srgbClr val="1F2023"/>
                </a:solidFill>
                <a:latin typeface="Arial"/>
                <a:cs typeface="Arial"/>
              </a:rPr>
              <a:t>a</a:t>
            </a:r>
            <a:r>
              <a:rPr lang="en" altLang="ko-KR" sz="2400" b="1" spc="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b="1" spc="-5" dirty="0">
                <a:solidFill>
                  <a:srgbClr val="1F2023"/>
                </a:solidFill>
                <a:latin typeface="Arial"/>
                <a:cs typeface="Arial"/>
              </a:rPr>
              <a:t>set</a:t>
            </a:r>
            <a:r>
              <a:rPr lang="en" altLang="ko-KR" sz="2400" b="1" dirty="0">
                <a:solidFill>
                  <a:srgbClr val="1F2023"/>
                </a:solidFill>
                <a:latin typeface="Arial"/>
                <a:cs typeface="Arial"/>
              </a:rPr>
              <a:t> of</a:t>
            </a:r>
            <a:r>
              <a:rPr lang="en" altLang="ko-KR" sz="2400" b="1" spc="-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b="1" dirty="0">
                <a:solidFill>
                  <a:srgbClr val="1F2023"/>
                </a:solidFill>
                <a:latin typeface="Arial"/>
                <a:cs typeface="Arial"/>
              </a:rPr>
              <a:t>data</a:t>
            </a:r>
            <a:r>
              <a:rPr lang="en" altLang="ko-KR" sz="2400" b="1" spc="1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lang="en" altLang="ko-KR" sz="2400" dirty="0">
                <a:latin typeface="Malgun Gothic"/>
                <a:cs typeface="Malgun Gothic"/>
              </a:rPr>
              <a:t>“</a:t>
            </a:r>
          </a:p>
          <a:p>
            <a:pPr marL="263525">
              <a:lnSpc>
                <a:spcPct val="100000"/>
              </a:lnSpc>
            </a:pPr>
            <a:endParaRPr lang="en" altLang="ko-KR" sz="2400" spc="-5" dirty="0">
              <a:latin typeface="Malgun Gothic"/>
              <a:cs typeface="Malgun Gothic"/>
            </a:endParaRPr>
          </a:p>
          <a:p>
            <a:pPr marL="263525"/>
            <a:endParaRPr lang="en" altLang="ko-KR" sz="2400" b="0" i="1" dirty="0">
              <a:solidFill>
                <a:srgbClr val="313131"/>
              </a:solidFill>
              <a:effectLst/>
              <a:latin typeface="PT Sans" panose="020B050302020302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9C58E63-C614-7104-CCAC-B53FCE6081FE}"/>
              </a:ext>
            </a:extLst>
          </p:cNvPr>
          <p:cNvSpPr txBox="1">
            <a:spLocks/>
          </p:cNvSpPr>
          <p:nvPr/>
        </p:nvSpPr>
        <p:spPr>
          <a:xfrm>
            <a:off x="173421" y="959993"/>
            <a:ext cx="1049457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" altLang="ko-KR" sz="4000" kern="0" spc="-35" dirty="0"/>
              <a:t>Variational</a:t>
            </a:r>
            <a:r>
              <a:rPr lang="en" altLang="ko-KR" sz="4000" kern="0" spc="-20" dirty="0"/>
              <a:t> </a:t>
            </a:r>
            <a:r>
              <a:rPr lang="en" altLang="ko-KR" sz="4000" kern="0" spc="-15" dirty="0"/>
              <a:t>Inference + </a:t>
            </a:r>
            <a:r>
              <a:rPr lang="en" altLang="ko-KR" sz="4000" kern="0" spc="-15" dirty="0" err="1">
                <a:highlight>
                  <a:srgbClr val="FFFF00"/>
                </a:highlight>
              </a:rPr>
              <a:t>AutoEncoder</a:t>
            </a:r>
            <a:r>
              <a:rPr lang="en" altLang="ko-KR" sz="4000" kern="0" spc="-15" dirty="0"/>
              <a:t> = VAE</a:t>
            </a:r>
            <a:endParaRPr lang="en" altLang="ko-KR" sz="4000" kern="0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72CA996-FC5E-572B-14D6-693560894E66}"/>
              </a:ext>
            </a:extLst>
          </p:cNvPr>
          <p:cNvSpPr txBox="1"/>
          <p:nvPr/>
        </p:nvSpPr>
        <p:spPr>
          <a:xfrm>
            <a:off x="8832875" y="2844414"/>
            <a:ext cx="3359125" cy="25975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" altLang="ko-KR" sz="2400" b="1" dirty="0">
                <a:solidFill>
                  <a:srgbClr val="292929"/>
                </a:solidFill>
                <a:latin typeface="sohne"/>
              </a:rPr>
              <a:t>Common </a:t>
            </a:r>
            <a:r>
              <a:rPr lang="en" altLang="ko-KR" sz="2400" b="1" i="0" dirty="0">
                <a:solidFill>
                  <a:srgbClr val="292929"/>
                </a:solidFill>
                <a:effectLst/>
                <a:latin typeface="sohne"/>
              </a:rPr>
              <a:t>Applications:</a:t>
            </a:r>
          </a:p>
          <a:p>
            <a:pPr algn="l"/>
            <a:endParaRPr lang="en" altLang="ko-KR" sz="2400" i="0" dirty="0">
              <a:solidFill>
                <a:srgbClr val="292929"/>
              </a:solidFill>
              <a:effectLst/>
              <a:latin typeface="sohne"/>
            </a:endParaRPr>
          </a:p>
          <a:p>
            <a:pPr marL="457200" indent="-457200" algn="l">
              <a:buAutoNum type="arabicPeriod"/>
            </a:pPr>
            <a:r>
              <a:rPr lang="en" altLang="ko-KR" sz="2400" i="0" dirty="0">
                <a:solidFill>
                  <a:srgbClr val="292929"/>
                </a:solidFill>
                <a:effectLst/>
                <a:latin typeface="sohne"/>
              </a:rPr>
              <a:t>Anomaly Detection</a:t>
            </a:r>
          </a:p>
          <a:p>
            <a:pPr marL="457200" indent="-457200">
              <a:buFontTx/>
              <a:buAutoNum type="arabicPeriod"/>
            </a:pPr>
            <a:r>
              <a:rPr lang="en" altLang="ko-KR" sz="2400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sohne"/>
              </a:rPr>
              <a:t>Image Denoising</a:t>
            </a:r>
          </a:p>
          <a:p>
            <a:br>
              <a:rPr lang="en" altLang="ko-KR" sz="2400" dirty="0"/>
            </a:br>
            <a:br>
              <a:rPr lang="ko-KR" altLang="en-US" sz="2400" b="0" i="0" u="none" strike="noStrike" dirty="0">
                <a:solidFill>
                  <a:srgbClr val="AC4142"/>
                </a:solidFill>
                <a:effectLst/>
                <a:latin typeface="PT Sans" panose="020B0503020203020204" pitchFamily="34" charset="0"/>
                <a:hlinkClick r:id="rId3"/>
              </a:rPr>
            </a:br>
            <a:endParaRPr lang="ko-KR" altLang="en-US" sz="2400" b="0" i="0" dirty="0">
              <a:solidFill>
                <a:srgbClr val="313131"/>
              </a:solidFill>
              <a:effectLst/>
              <a:latin typeface="PT Sans" panose="020B0503020203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8DD4906-0A1F-B8F4-3479-A419A908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1" y="2717543"/>
            <a:ext cx="8428227" cy="301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30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72814" y="-19240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Introduction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9C58E63-C614-7104-CCAC-B53FCE6081FE}"/>
              </a:ext>
            </a:extLst>
          </p:cNvPr>
          <p:cNvSpPr txBox="1">
            <a:spLocks/>
          </p:cNvSpPr>
          <p:nvPr/>
        </p:nvSpPr>
        <p:spPr>
          <a:xfrm>
            <a:off x="173421" y="959993"/>
            <a:ext cx="1049457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" altLang="ko-KR" sz="4000" kern="0" spc="-15" dirty="0"/>
              <a:t>Why VAE?</a:t>
            </a:r>
            <a:endParaRPr lang="en" altLang="ko-KR" sz="4000" kern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B8A97EA-AF78-9EF9-FAFE-B808C0AF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14" y="1725400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EA400F0-CDFD-FC19-BFC4-31E326742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506" y="1707007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8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192405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pc="-5" dirty="0">
                <a:solidFill>
                  <a:schemeClr val="bg1"/>
                </a:solidFill>
              </a:rPr>
              <a:t>Introduction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1DA85C8B-4944-3BC4-CBFB-2CAE295A370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28" y="1009100"/>
            <a:ext cx="2445873" cy="1810348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03C74177-18A7-02B4-4A18-7C0736F4D45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9301" y="1009100"/>
            <a:ext cx="3689099" cy="181034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7C5EFF04-FE7C-5239-0528-1B07A9943D3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69" y="3010377"/>
            <a:ext cx="9511284" cy="3006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8657C2-80C0-965D-5785-7741E47040AD}"/>
              </a:ext>
            </a:extLst>
          </p:cNvPr>
          <p:cNvSpPr txBox="1"/>
          <p:nvPr/>
        </p:nvSpPr>
        <p:spPr>
          <a:xfrm>
            <a:off x="4788449" y="3236595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/>
              <a:t>z</a:t>
            </a:r>
            <a:endParaRPr kumimoji="1" lang="ko-KR" altLang="en-US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DD4FA-540F-780A-7E9B-DDF501A8B9CB}"/>
              </a:ext>
            </a:extLst>
          </p:cNvPr>
          <p:cNvSpPr txBox="1"/>
          <p:nvPr/>
        </p:nvSpPr>
        <p:spPr>
          <a:xfrm>
            <a:off x="8001000" y="339226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X</a:t>
            </a:r>
            <a:endParaRPr kumimoji="1" lang="ko-KR" altLang="en-US" sz="36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6E48559-82C1-3D42-1089-7F0A59DB53AF}"/>
              </a:ext>
            </a:extLst>
          </p:cNvPr>
          <p:cNvCxnSpPr>
            <a:cxnSpLocks/>
          </p:cNvCxnSpPr>
          <p:nvPr/>
        </p:nvCxnSpPr>
        <p:spPr>
          <a:xfrm>
            <a:off x="5410200" y="3733800"/>
            <a:ext cx="2514600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045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85952" y="-171384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F38AF0-35F1-1D75-0D5C-F70951497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376" y="2842163"/>
            <a:ext cx="1895248" cy="50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390834-7361-31C9-600A-34E949732E9F}"/>
              </a:ext>
            </a:extLst>
          </p:cNvPr>
          <p:cNvGrpSpPr/>
          <p:nvPr/>
        </p:nvGrpSpPr>
        <p:grpSpPr>
          <a:xfrm>
            <a:off x="5177753" y="3564409"/>
            <a:ext cx="4641475" cy="444501"/>
            <a:chOff x="6788221" y="2715172"/>
            <a:chExt cx="4641475" cy="4445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DB858FE-A4AB-9FE0-7408-C5E8D3C4C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863" b="7385"/>
            <a:stretch/>
          </p:blipFill>
          <p:spPr>
            <a:xfrm>
              <a:off x="8387267" y="2715173"/>
              <a:ext cx="3042429" cy="44449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D54BD89-55EF-FAD9-2FC9-AA185F2C2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8221" y="2715173"/>
              <a:ext cx="1054100" cy="4445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90EC8E-C62B-A707-5AA9-4FF02C10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25932" y="2715172"/>
              <a:ext cx="571500" cy="44449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90B45D-CBD4-599E-DE0C-870261E8E8B7}"/>
              </a:ext>
            </a:extLst>
          </p:cNvPr>
          <p:cNvSpPr txBox="1"/>
          <p:nvPr/>
        </p:nvSpPr>
        <p:spPr>
          <a:xfrm>
            <a:off x="5001289" y="1013746"/>
            <a:ext cx="6428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3600" dirty="0"/>
              <a:t>Given I.I.D data, we want to learn model parameters to maximize likelihood of training data </a:t>
            </a:r>
            <a:endParaRPr kumimoji="1" lang="ko-KR" altLang="en-US" sz="3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6B6FA7-36C8-4DEC-5A75-82C7A86832F1}"/>
              </a:ext>
            </a:extLst>
          </p:cNvPr>
          <p:cNvSpPr/>
          <p:nvPr/>
        </p:nvSpPr>
        <p:spPr>
          <a:xfrm>
            <a:off x="466530" y="1999539"/>
            <a:ext cx="3603765" cy="5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/>
              <a:t>X</a:t>
            </a:r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F0C883-2E09-269F-FF1F-07BCE8C4D69A}"/>
              </a:ext>
            </a:extLst>
          </p:cNvPr>
          <p:cNvSpPr/>
          <p:nvPr/>
        </p:nvSpPr>
        <p:spPr>
          <a:xfrm>
            <a:off x="1196020" y="4449442"/>
            <a:ext cx="2144783" cy="5212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/>
              <a:t>Z</a:t>
            </a:r>
            <a:endParaRPr kumimoji="1" lang="ko-KR" altLang="en-US" sz="4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46AFAE8-1B41-F02C-8D6D-B20EB4BAC3F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268412" y="2541827"/>
            <a:ext cx="0" cy="190761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026F4E4-1326-4173-E88E-6E1DDCAE7911}"/>
              </a:ext>
            </a:extLst>
          </p:cNvPr>
          <p:cNvSpPr txBox="1"/>
          <p:nvPr/>
        </p:nvSpPr>
        <p:spPr>
          <a:xfrm>
            <a:off x="646595" y="2965689"/>
            <a:ext cx="4876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/>
              <a:t>Decoder</a:t>
            </a:r>
          </a:p>
          <a:p>
            <a:r>
              <a:rPr kumimoji="1" lang="en-US" altLang="ko-KR" sz="3200" dirty="0"/>
              <a:t>Network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82FF5DB-5F7B-FEA0-A3BF-A06EB2705808}"/>
              </a:ext>
            </a:extLst>
          </p:cNvPr>
          <p:cNvCxnSpPr>
            <a:cxnSpLocks/>
          </p:cNvCxnSpPr>
          <p:nvPr/>
        </p:nvCxnSpPr>
        <p:spPr>
          <a:xfrm>
            <a:off x="2425561" y="2286000"/>
            <a:ext cx="3299143" cy="13652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7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300BB-7B71-75EE-C133-FCB220749BEA}"/>
              </a:ext>
            </a:extLst>
          </p:cNvPr>
          <p:cNvSpPr/>
          <p:nvPr/>
        </p:nvSpPr>
        <p:spPr>
          <a:xfrm>
            <a:off x="-115060" y="282066"/>
            <a:ext cx="12422120" cy="6858000"/>
          </a:xfrm>
          <a:prstGeom prst="rect">
            <a:avLst/>
          </a:prstGeom>
          <a:solidFill>
            <a:srgbClr val="D6C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F88E9-5A41-0483-DB2E-BE9E96706AB0}"/>
              </a:ext>
            </a:extLst>
          </p:cNvPr>
          <p:cNvSpPr/>
          <p:nvPr/>
        </p:nvSpPr>
        <p:spPr>
          <a:xfrm rot="16200000">
            <a:off x="5725058" y="290144"/>
            <a:ext cx="800100" cy="12422119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26CB0F-6EE8-AB6E-1BB5-3464C305E7D3}"/>
              </a:ext>
            </a:extLst>
          </p:cNvPr>
          <p:cNvSpPr/>
          <p:nvPr/>
        </p:nvSpPr>
        <p:spPr>
          <a:xfrm rot="16200000">
            <a:off x="5599451" y="-6249055"/>
            <a:ext cx="880110" cy="12993412"/>
          </a:xfrm>
          <a:prstGeom prst="rect">
            <a:avLst/>
          </a:prstGeom>
          <a:solidFill>
            <a:srgbClr val="8B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5CFDEE-3F74-4305-68F1-582E8F6FD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5248"/>
            <a:ext cx="434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chemeClr val="bg1"/>
                </a:solidFill>
              </a:rPr>
              <a:t>VAE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97CC4F-A0F6-FAEF-0371-9EDBBF45C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31" t="13400" r="5883" b="62953"/>
          <a:stretch/>
        </p:blipFill>
        <p:spPr>
          <a:xfrm>
            <a:off x="6636025" y="3938990"/>
            <a:ext cx="1443535" cy="1128221"/>
          </a:xfrm>
          <a:prstGeom prst="rect">
            <a:avLst/>
          </a:prstGeom>
          <a:ln w="88900">
            <a:solidFill>
              <a:schemeClr val="accent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C1081C-C98C-3CDF-238D-92E50E480A43}"/>
              </a:ext>
            </a:extLst>
          </p:cNvPr>
          <p:cNvSpPr txBox="1"/>
          <p:nvPr/>
        </p:nvSpPr>
        <p:spPr>
          <a:xfrm>
            <a:off x="152400" y="1205909"/>
            <a:ext cx="2920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Data Likelihood :</a:t>
            </a:r>
            <a:endParaRPr kumimoji="1" lang="ko-KR" altLang="en-US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5E910-AFD3-C89C-C889-8026E2B82CB8}"/>
              </a:ext>
            </a:extLst>
          </p:cNvPr>
          <p:cNvSpPr txBox="1"/>
          <p:nvPr/>
        </p:nvSpPr>
        <p:spPr>
          <a:xfrm>
            <a:off x="242959" y="2439836"/>
            <a:ext cx="6363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u="sng" dirty="0"/>
              <a:t>Intractable to compute for every Z</a:t>
            </a:r>
          </a:p>
          <a:p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en-US" altLang="ko-KR" sz="3200" dirty="0"/>
              <a:t>Define additional encoder network q(</a:t>
            </a:r>
            <a:r>
              <a:rPr kumimoji="1" lang="en-US" altLang="ko-KR" sz="3200" dirty="0" err="1"/>
              <a:t>z|x</a:t>
            </a:r>
            <a:r>
              <a:rPr kumimoji="1" lang="en-US" altLang="ko-KR" sz="3200" dirty="0"/>
              <a:t>) that approximate p(</a:t>
            </a:r>
            <a:r>
              <a:rPr kumimoji="1" lang="en-US" altLang="ko-KR" sz="3200" dirty="0" err="1"/>
              <a:t>x|z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  <a:p>
            <a:endParaRPr kumimoji="1" lang="ko-KR" altLang="en-US" sz="3200" u="sng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EE7D68-EC09-48B4-C5F7-15198E0D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31" t="13400" r="5883" b="44644"/>
          <a:stretch/>
        </p:blipFill>
        <p:spPr>
          <a:xfrm>
            <a:off x="9784478" y="3309456"/>
            <a:ext cx="1925820" cy="2670496"/>
          </a:xfrm>
          <a:prstGeom prst="rect">
            <a:avLst/>
          </a:prstGeom>
          <a:ln w="120650">
            <a:solidFill>
              <a:schemeClr val="accent3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3C60B3-E36D-C8DC-4492-6F625862825A}"/>
              </a:ext>
            </a:extLst>
          </p:cNvPr>
          <p:cNvCxnSpPr/>
          <p:nvPr/>
        </p:nvCxnSpPr>
        <p:spPr>
          <a:xfrm>
            <a:off x="8420008" y="4485896"/>
            <a:ext cx="1060666" cy="0"/>
          </a:xfrm>
          <a:prstGeom prst="straightConnector1">
            <a:avLst/>
          </a:prstGeom>
          <a:ln w="603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20B8757-220E-D094-EBE8-EB4FB0BE4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66" y="1298661"/>
            <a:ext cx="4635500" cy="457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304B6A2-9C2E-FA61-76BE-93B2718BB580}"/>
              </a:ext>
            </a:extLst>
          </p:cNvPr>
          <p:cNvCxnSpPr>
            <a:cxnSpLocks/>
          </p:cNvCxnSpPr>
          <p:nvPr/>
        </p:nvCxnSpPr>
        <p:spPr>
          <a:xfrm flipH="1">
            <a:off x="6096000" y="1776372"/>
            <a:ext cx="1356337" cy="14312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[U] 34">
            <a:extLst>
              <a:ext uri="{FF2B5EF4-FFF2-40B4-BE49-F238E27FC236}">
                <a16:creationId xmlns:a16="http://schemas.microsoft.com/office/drawing/2014/main" id="{E210E696-00BF-4645-B263-2D48B3FDFBF7}"/>
              </a:ext>
            </a:extLst>
          </p:cNvPr>
          <p:cNvCxnSpPr>
            <a:cxnSpLocks/>
          </p:cNvCxnSpPr>
          <p:nvPr/>
        </p:nvCxnSpPr>
        <p:spPr>
          <a:xfrm rot="5400000">
            <a:off x="5948772" y="1952218"/>
            <a:ext cx="972627" cy="678167"/>
          </a:xfrm>
          <a:prstGeom prst="curvedConnector3">
            <a:avLst>
              <a:gd name="adj1" fmla="val 104589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295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3756</TotalTime>
  <Words>3313</Words>
  <Application>Microsoft Macintosh PowerPoint</Application>
  <PresentationFormat>와이드스크린</PresentationFormat>
  <Paragraphs>177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3" baseType="lpstr">
      <vt:lpstr>맑은 고딕</vt:lpstr>
      <vt:lpstr>맑은 고딕</vt:lpstr>
      <vt:lpstr>Apple SD Gothic Neo</vt:lpstr>
      <vt:lpstr>AppleSDGothicNeo</vt:lpstr>
      <vt:lpstr>Arial MT</vt:lpstr>
      <vt:lpstr>inherit</vt:lpstr>
      <vt:lpstr>NimbusRomNo9L</vt:lpstr>
      <vt:lpstr>Noto Sans Demilight</vt:lpstr>
      <vt:lpstr>sohne</vt:lpstr>
      <vt:lpstr>source-serif-pro</vt:lpstr>
      <vt:lpstr>Arial</vt:lpstr>
      <vt:lpstr>Calibri</vt:lpstr>
      <vt:lpstr>Helvetica Neue</vt:lpstr>
      <vt:lpstr>PT Sans</vt:lpstr>
      <vt:lpstr>STIXGeneral-Italic</vt:lpstr>
      <vt:lpstr>STIXGeneral-Regular</vt:lpstr>
      <vt:lpstr>Ubuntu Condensed</vt:lpstr>
      <vt:lpstr>Office Theme</vt:lpstr>
      <vt:lpstr>PowerPoint 프레젠테이션</vt:lpstr>
      <vt:lpstr>Contents</vt:lpstr>
      <vt:lpstr>Introduction</vt:lpstr>
      <vt:lpstr>Introduction</vt:lpstr>
      <vt:lpstr>Introduction</vt:lpstr>
      <vt:lpstr>Introduction</vt:lpstr>
      <vt:lpstr>Introduction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VAE</vt:lpstr>
      <vt:lpstr>GVAE</vt:lpstr>
      <vt:lpstr>GVAE</vt:lpstr>
      <vt:lpstr>GVAE</vt:lpstr>
      <vt:lpstr>GVAE</vt:lpstr>
      <vt:lpstr>Experiment</vt:lpstr>
      <vt:lpstr>Experiment</vt:lpstr>
      <vt:lpstr>Implementation – VAE</vt:lpstr>
      <vt:lpstr>PowerPoint 프레젠테이션</vt:lpstr>
      <vt:lpstr>Implementation</vt:lpstr>
      <vt:lpstr>Implementation</vt:lpstr>
      <vt:lpstr>Implementation</vt:lpstr>
      <vt:lpstr>Implementation – GVAE</vt:lpstr>
      <vt:lpstr>Implementation – GVAE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Neural Network papers</dc:title>
  <dc:creator>이승한</dc:creator>
  <cp:lastModifiedBy>배지환[ 학부재학 / 산업경영공학부 ]</cp:lastModifiedBy>
  <cp:revision>53</cp:revision>
  <dcterms:created xsi:type="dcterms:W3CDTF">2023-02-01T02:38:08Z</dcterms:created>
  <dcterms:modified xsi:type="dcterms:W3CDTF">2023-02-06T11:32:01Z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2021-02-01T00:00:00Z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2023-02-01T00:00:00Z</vt:filetime>
  </property>
</Properties>
</file>